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Livvic Bold" panose="020B0604020202020204" charset="0"/>
      <p:regular r:id="rId16"/>
    </p:embeddedFont>
    <p:embeddedFont>
      <p:font typeface="Public Sans" pitchFamily="2" charset="0"/>
      <p:regular r:id="rId17"/>
    </p:embeddedFont>
    <p:embeddedFont>
      <p:font typeface="Public Sans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106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34650" y="-322878"/>
            <a:ext cx="1047284" cy="10932756"/>
            <a:chOff x="0" y="0"/>
            <a:chExt cx="275828" cy="2879409"/>
          </a:xfrm>
        </p:grpSpPr>
        <p:sp>
          <p:nvSpPr>
            <p:cNvPr id="3" name="Freeform 3"/>
            <p:cNvSpPr/>
            <p:nvPr/>
          </p:nvSpPr>
          <p:spPr>
            <a:xfrm>
              <a:off x="0" y="0"/>
              <a:ext cx="275828" cy="2879409"/>
            </a:xfrm>
            <a:custGeom>
              <a:avLst/>
              <a:gdLst/>
              <a:ahLst/>
              <a:cxnLst/>
              <a:rect l="l" t="t" r="r" b="b"/>
              <a:pathLst>
                <a:path w="275828" h="2879409">
                  <a:moveTo>
                    <a:pt x="0" y="0"/>
                  </a:moveTo>
                  <a:lnTo>
                    <a:pt x="275828" y="0"/>
                  </a:lnTo>
                  <a:lnTo>
                    <a:pt x="275828" y="2879409"/>
                  </a:lnTo>
                  <a:lnTo>
                    <a:pt x="0" y="2879409"/>
                  </a:lnTo>
                  <a:close/>
                </a:path>
              </a:pathLst>
            </a:custGeom>
            <a:solidFill>
              <a:srgbClr val="3E8397"/>
            </a:solidFill>
          </p:spPr>
          <p:txBody>
            <a:bodyPr/>
            <a:lstStyle/>
            <a:p>
              <a:endParaRPr lang="en-TT"/>
            </a:p>
          </p:txBody>
        </p:sp>
        <p:sp>
          <p:nvSpPr>
            <p:cNvPr id="4" name="TextBox 4"/>
            <p:cNvSpPr txBox="1"/>
            <p:nvPr/>
          </p:nvSpPr>
          <p:spPr>
            <a:xfrm>
              <a:off x="0" y="-38100"/>
              <a:ext cx="275828" cy="2917509"/>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0945125" y="691405"/>
            <a:ext cx="8939108" cy="8904189"/>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4665" r="-24665"/>
              </a:stretch>
            </a:blipFill>
          </p:spPr>
          <p:txBody>
            <a:bodyPr/>
            <a:lstStyle/>
            <a:p>
              <a:endParaRPr lang="en-TT"/>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A923"/>
            </a:solidFill>
          </p:spPr>
          <p:txBody>
            <a:bodyPr/>
            <a:lstStyle/>
            <a:p>
              <a:endParaRPr lang="en-TT"/>
            </a:p>
          </p:txBody>
        </p:sp>
      </p:grpSp>
      <p:grpSp>
        <p:nvGrpSpPr>
          <p:cNvPr id="8" name="Group 8"/>
          <p:cNvGrpSpPr/>
          <p:nvPr/>
        </p:nvGrpSpPr>
        <p:grpSpPr>
          <a:xfrm>
            <a:off x="10238490" y="6323012"/>
            <a:ext cx="2784475" cy="278447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23"/>
            </a:solidFill>
          </p:spPr>
          <p:txBody>
            <a:bodyPr/>
            <a:lstStyle/>
            <a:p>
              <a:endParaRPr lang="en-TT"/>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979546" y="1028700"/>
            <a:ext cx="698648" cy="374650"/>
          </a:xfrm>
          <a:custGeom>
            <a:avLst/>
            <a:gdLst/>
            <a:ahLst/>
            <a:cxnLst/>
            <a:rect l="l" t="t" r="r" b="b"/>
            <a:pathLst>
              <a:path w="698648" h="374650">
                <a:moveTo>
                  <a:pt x="0" y="0"/>
                </a:moveTo>
                <a:lnTo>
                  <a:pt x="698648" y="0"/>
                </a:lnTo>
                <a:lnTo>
                  <a:pt x="698648" y="374650"/>
                </a:lnTo>
                <a:lnTo>
                  <a:pt x="0" y="374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TT"/>
          </a:p>
        </p:txBody>
      </p:sp>
      <p:sp>
        <p:nvSpPr>
          <p:cNvPr id="12" name="TextBox 12"/>
          <p:cNvSpPr txBox="1"/>
          <p:nvPr/>
        </p:nvSpPr>
        <p:spPr>
          <a:xfrm>
            <a:off x="1979546" y="3122496"/>
            <a:ext cx="7164454" cy="3063829"/>
          </a:xfrm>
          <a:prstGeom prst="rect">
            <a:avLst/>
          </a:prstGeom>
        </p:spPr>
        <p:txBody>
          <a:bodyPr lIns="0" tIns="0" rIns="0" bIns="0" rtlCol="0" anchor="t">
            <a:spAutoFit/>
          </a:bodyPr>
          <a:lstStyle/>
          <a:p>
            <a:pPr>
              <a:lnSpc>
                <a:spcPts val="8041"/>
              </a:lnSpc>
            </a:pPr>
            <a:r>
              <a:rPr lang="en-US" sz="6992">
                <a:solidFill>
                  <a:srgbClr val="000000"/>
                </a:solidFill>
                <a:latin typeface="Livvic Bold"/>
              </a:rPr>
              <a:t>ADVENTIST BRANDING</a:t>
            </a:r>
          </a:p>
          <a:p>
            <a:pPr>
              <a:lnSpc>
                <a:spcPts val="8041"/>
              </a:lnSpc>
            </a:pPr>
            <a:r>
              <a:rPr lang="en-US" sz="6992">
                <a:solidFill>
                  <a:srgbClr val="000000"/>
                </a:solidFill>
                <a:latin typeface="Livvic Bold"/>
              </a:rPr>
              <a:t>PRESENTATION</a:t>
            </a:r>
          </a:p>
        </p:txBody>
      </p:sp>
      <p:sp>
        <p:nvSpPr>
          <p:cNvPr id="13" name="TextBox 13"/>
          <p:cNvSpPr txBox="1"/>
          <p:nvPr/>
        </p:nvSpPr>
        <p:spPr>
          <a:xfrm>
            <a:off x="1979546" y="6613525"/>
            <a:ext cx="6659559" cy="748032"/>
          </a:xfrm>
          <a:prstGeom prst="rect">
            <a:avLst/>
          </a:prstGeom>
        </p:spPr>
        <p:txBody>
          <a:bodyPr lIns="0" tIns="0" rIns="0" bIns="0" rtlCol="0" anchor="t">
            <a:spAutoFit/>
          </a:bodyPr>
          <a:lstStyle/>
          <a:p>
            <a:pPr>
              <a:lnSpc>
                <a:spcPts val="6019"/>
              </a:lnSpc>
              <a:spcBef>
                <a:spcPct val="0"/>
              </a:spcBef>
            </a:pPr>
            <a:r>
              <a:rPr lang="en-US" sz="4299">
                <a:solidFill>
                  <a:srgbClr val="000000"/>
                </a:solidFill>
                <a:latin typeface="Public Sans"/>
              </a:rPr>
              <a:t>CONNELL BYRON HUNTE</a:t>
            </a:r>
          </a:p>
        </p:txBody>
      </p:sp>
      <p:sp>
        <p:nvSpPr>
          <p:cNvPr id="14" name="TextBox 14"/>
          <p:cNvSpPr txBox="1"/>
          <p:nvPr/>
        </p:nvSpPr>
        <p:spPr>
          <a:xfrm>
            <a:off x="2896371" y="971550"/>
            <a:ext cx="2604907" cy="431800"/>
          </a:xfrm>
          <a:prstGeom prst="rect">
            <a:avLst/>
          </a:prstGeom>
        </p:spPr>
        <p:txBody>
          <a:bodyPr lIns="0" tIns="0" rIns="0" bIns="0" rtlCol="0" anchor="t">
            <a:spAutoFit/>
          </a:bodyPr>
          <a:lstStyle/>
          <a:p>
            <a:pPr>
              <a:lnSpc>
                <a:spcPts val="3499"/>
              </a:lnSpc>
              <a:spcBef>
                <a:spcPct val="0"/>
              </a:spcBef>
            </a:pPr>
            <a:r>
              <a:rPr lang="en-US" sz="2499">
                <a:solidFill>
                  <a:srgbClr val="000000"/>
                </a:solidFill>
                <a:latin typeface="Public Sans"/>
              </a:rPr>
              <a:t>Wardiere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5772" y="-322878"/>
            <a:ext cx="4285038" cy="10932756"/>
            <a:chOff x="0" y="0"/>
            <a:chExt cx="1128570" cy="2879409"/>
          </a:xfrm>
        </p:grpSpPr>
        <p:sp>
          <p:nvSpPr>
            <p:cNvPr id="3" name="Freeform 3"/>
            <p:cNvSpPr/>
            <p:nvPr/>
          </p:nvSpPr>
          <p:spPr>
            <a:xfrm>
              <a:off x="0" y="0"/>
              <a:ext cx="1128570" cy="2879409"/>
            </a:xfrm>
            <a:custGeom>
              <a:avLst/>
              <a:gdLst/>
              <a:ahLst/>
              <a:cxnLst/>
              <a:rect l="l" t="t" r="r" b="b"/>
              <a:pathLst>
                <a:path w="1128570" h="2879409">
                  <a:moveTo>
                    <a:pt x="0" y="0"/>
                  </a:moveTo>
                  <a:lnTo>
                    <a:pt x="1128570" y="0"/>
                  </a:lnTo>
                  <a:lnTo>
                    <a:pt x="1128570" y="2879409"/>
                  </a:lnTo>
                  <a:lnTo>
                    <a:pt x="0" y="2879409"/>
                  </a:lnTo>
                  <a:close/>
                </a:path>
              </a:pathLst>
            </a:custGeom>
            <a:solidFill>
              <a:srgbClr val="3E8397"/>
            </a:solidFill>
          </p:spPr>
          <p:txBody>
            <a:bodyPr/>
            <a:lstStyle/>
            <a:p>
              <a:endParaRPr lang="en-TT"/>
            </a:p>
          </p:txBody>
        </p:sp>
        <p:sp>
          <p:nvSpPr>
            <p:cNvPr id="4" name="TextBox 4"/>
            <p:cNvSpPr txBox="1"/>
            <p:nvPr/>
          </p:nvSpPr>
          <p:spPr>
            <a:xfrm>
              <a:off x="0" y="-38100"/>
              <a:ext cx="1128570" cy="291750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2571594" y="3644257"/>
            <a:ext cx="5893830" cy="2998486"/>
          </a:xfrm>
          <a:custGeom>
            <a:avLst/>
            <a:gdLst/>
            <a:ahLst/>
            <a:cxnLst/>
            <a:rect l="l" t="t" r="r" b="b"/>
            <a:pathLst>
              <a:path w="5893830" h="2998486">
                <a:moveTo>
                  <a:pt x="0" y="0"/>
                </a:moveTo>
                <a:lnTo>
                  <a:pt x="5893829" y="0"/>
                </a:lnTo>
                <a:lnTo>
                  <a:pt x="5893829" y="2998486"/>
                </a:lnTo>
                <a:lnTo>
                  <a:pt x="0" y="2998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a:p>
        </p:txBody>
      </p:sp>
      <p:grpSp>
        <p:nvGrpSpPr>
          <p:cNvPr id="6" name="Group 6"/>
          <p:cNvGrpSpPr/>
          <p:nvPr/>
        </p:nvGrpSpPr>
        <p:grpSpPr>
          <a:xfrm>
            <a:off x="5913762" y="2755416"/>
            <a:ext cx="834924" cy="83492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a:solidFill>
                    <a:srgbClr val="FFFFFF"/>
                  </a:solidFill>
                  <a:latin typeface="Public Sans Bold"/>
                </a:rPr>
                <a:t>01</a:t>
              </a:r>
            </a:p>
          </p:txBody>
        </p:sp>
      </p:grpSp>
      <p:grpSp>
        <p:nvGrpSpPr>
          <p:cNvPr id="9" name="Group 9"/>
          <p:cNvGrpSpPr/>
          <p:nvPr/>
        </p:nvGrpSpPr>
        <p:grpSpPr>
          <a:xfrm>
            <a:off x="6600289" y="4726038"/>
            <a:ext cx="834924" cy="8349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a:solidFill>
                    <a:srgbClr val="FFFFFF"/>
                  </a:solidFill>
                  <a:latin typeface="Public Sans Bold"/>
                </a:rPr>
                <a:t>02</a:t>
              </a:r>
            </a:p>
          </p:txBody>
        </p:sp>
      </p:grpSp>
      <p:grpSp>
        <p:nvGrpSpPr>
          <p:cNvPr id="12" name="Group 12"/>
          <p:cNvGrpSpPr/>
          <p:nvPr/>
        </p:nvGrpSpPr>
        <p:grpSpPr>
          <a:xfrm>
            <a:off x="5913762" y="6694437"/>
            <a:ext cx="834924" cy="83492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a:solidFill>
                    <a:srgbClr val="FFFFFF"/>
                  </a:solidFill>
                  <a:latin typeface="Public Sans Bold"/>
                </a:rPr>
                <a:t>03</a:t>
              </a:r>
            </a:p>
          </p:txBody>
        </p:sp>
      </p:grpSp>
      <p:grpSp>
        <p:nvGrpSpPr>
          <p:cNvPr id="15" name="Group 15"/>
          <p:cNvGrpSpPr/>
          <p:nvPr/>
        </p:nvGrpSpPr>
        <p:grpSpPr>
          <a:xfrm>
            <a:off x="1248150" y="2640063"/>
            <a:ext cx="5102124" cy="510212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23"/>
            </a:solidFill>
          </p:spPr>
          <p:txBody>
            <a:bodyPr/>
            <a:lstStyle/>
            <a:p>
              <a:endParaRPr lang="en-TT"/>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p>
          </p:txBody>
        </p:sp>
      </p:grpSp>
      <p:sp>
        <p:nvSpPr>
          <p:cNvPr id="18" name="Freeform 18"/>
          <p:cNvSpPr/>
          <p:nvPr/>
        </p:nvSpPr>
        <p:spPr>
          <a:xfrm>
            <a:off x="7552607" y="3741794"/>
            <a:ext cx="10042072" cy="1401706"/>
          </a:xfrm>
          <a:custGeom>
            <a:avLst/>
            <a:gdLst/>
            <a:ahLst/>
            <a:cxnLst/>
            <a:rect l="l" t="t" r="r" b="b"/>
            <a:pathLst>
              <a:path w="10042072" h="1401706">
                <a:moveTo>
                  <a:pt x="0" y="0"/>
                </a:moveTo>
                <a:lnTo>
                  <a:pt x="10042073" y="0"/>
                </a:lnTo>
                <a:lnTo>
                  <a:pt x="10042073" y="1401706"/>
                </a:lnTo>
                <a:lnTo>
                  <a:pt x="0" y="1401706"/>
                </a:lnTo>
                <a:lnTo>
                  <a:pt x="0" y="0"/>
                </a:lnTo>
                <a:close/>
              </a:path>
            </a:pathLst>
          </a:custGeom>
          <a:blipFill>
            <a:blip r:embed="rId4"/>
            <a:stretch>
              <a:fillRect/>
            </a:stretch>
          </a:blipFill>
        </p:spPr>
        <p:txBody>
          <a:bodyPr/>
          <a:lstStyle/>
          <a:p>
            <a:endParaRPr lang="en-TT"/>
          </a:p>
        </p:txBody>
      </p:sp>
      <p:sp>
        <p:nvSpPr>
          <p:cNvPr id="19" name="Freeform 19"/>
          <p:cNvSpPr/>
          <p:nvPr/>
        </p:nvSpPr>
        <p:spPr>
          <a:xfrm>
            <a:off x="7435213" y="1157959"/>
            <a:ext cx="10276860" cy="1434478"/>
          </a:xfrm>
          <a:custGeom>
            <a:avLst/>
            <a:gdLst/>
            <a:ahLst/>
            <a:cxnLst/>
            <a:rect l="l" t="t" r="r" b="b"/>
            <a:pathLst>
              <a:path w="10276860" h="1434478">
                <a:moveTo>
                  <a:pt x="0" y="0"/>
                </a:moveTo>
                <a:lnTo>
                  <a:pt x="10276861" y="0"/>
                </a:lnTo>
                <a:lnTo>
                  <a:pt x="10276861" y="1434479"/>
                </a:lnTo>
                <a:lnTo>
                  <a:pt x="0" y="1434479"/>
                </a:lnTo>
                <a:lnTo>
                  <a:pt x="0" y="0"/>
                </a:lnTo>
                <a:close/>
              </a:path>
            </a:pathLst>
          </a:custGeom>
          <a:blipFill>
            <a:blip r:embed="rId5"/>
            <a:stretch>
              <a:fillRect/>
            </a:stretch>
          </a:blipFill>
        </p:spPr>
        <p:txBody>
          <a:bodyPr/>
          <a:lstStyle/>
          <a:p>
            <a:endParaRPr lang="en-TT"/>
          </a:p>
        </p:txBody>
      </p:sp>
      <p:sp>
        <p:nvSpPr>
          <p:cNvPr id="20" name="Freeform 20"/>
          <p:cNvSpPr/>
          <p:nvPr/>
        </p:nvSpPr>
        <p:spPr>
          <a:xfrm>
            <a:off x="7552607" y="7493000"/>
            <a:ext cx="10159466" cy="1904900"/>
          </a:xfrm>
          <a:custGeom>
            <a:avLst/>
            <a:gdLst/>
            <a:ahLst/>
            <a:cxnLst/>
            <a:rect l="l" t="t" r="r" b="b"/>
            <a:pathLst>
              <a:path w="10159466" h="1904900">
                <a:moveTo>
                  <a:pt x="0" y="0"/>
                </a:moveTo>
                <a:lnTo>
                  <a:pt x="10159467" y="0"/>
                </a:lnTo>
                <a:lnTo>
                  <a:pt x="10159467" y="1904900"/>
                </a:lnTo>
                <a:lnTo>
                  <a:pt x="0" y="1904900"/>
                </a:lnTo>
                <a:lnTo>
                  <a:pt x="0" y="0"/>
                </a:lnTo>
                <a:close/>
              </a:path>
            </a:pathLst>
          </a:custGeom>
          <a:blipFill>
            <a:blip r:embed="rId6"/>
            <a:stretch>
              <a:fillRect/>
            </a:stretch>
          </a:blipFill>
        </p:spPr>
        <p:txBody>
          <a:bodyPr/>
          <a:lstStyle/>
          <a:p>
            <a:endParaRPr lang="en-TT"/>
          </a:p>
        </p:txBody>
      </p:sp>
      <p:sp>
        <p:nvSpPr>
          <p:cNvPr id="21" name="TextBox 21"/>
          <p:cNvSpPr txBox="1"/>
          <p:nvPr/>
        </p:nvSpPr>
        <p:spPr>
          <a:xfrm>
            <a:off x="1200612" y="4483493"/>
            <a:ext cx="5135053" cy="1664970"/>
          </a:xfrm>
          <a:prstGeom prst="rect">
            <a:avLst/>
          </a:prstGeom>
        </p:spPr>
        <p:txBody>
          <a:bodyPr lIns="0" tIns="0" rIns="0" bIns="0" rtlCol="0" anchor="t">
            <a:spAutoFit/>
          </a:bodyPr>
          <a:lstStyle/>
          <a:p>
            <a:pPr algn="ctr">
              <a:lnSpc>
                <a:spcPts val="6555"/>
              </a:lnSpc>
            </a:pPr>
            <a:r>
              <a:rPr lang="en-US" sz="5700">
                <a:solidFill>
                  <a:srgbClr val="000000"/>
                </a:solidFill>
                <a:latin typeface="Livvic Bold"/>
              </a:rPr>
              <a:t>IMPROPER USE</a:t>
            </a:r>
          </a:p>
        </p:txBody>
      </p:sp>
      <p:sp>
        <p:nvSpPr>
          <p:cNvPr id="22" name="TextBox 22"/>
          <p:cNvSpPr txBox="1"/>
          <p:nvPr/>
        </p:nvSpPr>
        <p:spPr>
          <a:xfrm>
            <a:off x="7435213" y="462418"/>
            <a:ext cx="6400650" cy="596900"/>
          </a:xfrm>
          <a:prstGeom prst="rect">
            <a:avLst/>
          </a:prstGeom>
        </p:spPr>
        <p:txBody>
          <a:bodyPr lIns="0" tIns="0" rIns="0" bIns="0" rtlCol="0" anchor="t">
            <a:spAutoFit/>
          </a:bodyPr>
          <a:lstStyle/>
          <a:p>
            <a:pPr>
              <a:lnSpc>
                <a:spcPts val="4600"/>
              </a:lnSpc>
            </a:pPr>
            <a:r>
              <a:rPr lang="en-US" sz="4000" spc="140">
                <a:solidFill>
                  <a:srgbClr val="FFA923"/>
                </a:solidFill>
                <a:latin typeface="Livvic Bold"/>
              </a:rPr>
              <a:t>SYMBOL IN LOCKUP</a:t>
            </a:r>
          </a:p>
        </p:txBody>
      </p:sp>
      <p:sp>
        <p:nvSpPr>
          <p:cNvPr id="23" name="TextBox 23"/>
          <p:cNvSpPr txBox="1"/>
          <p:nvPr/>
        </p:nvSpPr>
        <p:spPr>
          <a:xfrm>
            <a:off x="7552607" y="3182403"/>
            <a:ext cx="7677676" cy="596900"/>
          </a:xfrm>
          <a:prstGeom prst="rect">
            <a:avLst/>
          </a:prstGeom>
        </p:spPr>
        <p:txBody>
          <a:bodyPr lIns="0" tIns="0" rIns="0" bIns="0" rtlCol="0" anchor="t">
            <a:spAutoFit/>
          </a:bodyPr>
          <a:lstStyle/>
          <a:p>
            <a:pPr>
              <a:lnSpc>
                <a:spcPts val="4600"/>
              </a:lnSpc>
            </a:pPr>
            <a:r>
              <a:rPr lang="en-US" sz="4000" spc="140">
                <a:solidFill>
                  <a:srgbClr val="FFA923"/>
                </a:solidFill>
                <a:latin typeface="Livvic Bold"/>
              </a:rPr>
              <a:t>SYMBOL IN ISOLATION</a:t>
            </a:r>
          </a:p>
        </p:txBody>
      </p:sp>
      <p:sp>
        <p:nvSpPr>
          <p:cNvPr id="24" name="TextBox 24"/>
          <p:cNvSpPr txBox="1"/>
          <p:nvPr/>
        </p:nvSpPr>
        <p:spPr>
          <a:xfrm>
            <a:off x="7552607" y="5734050"/>
            <a:ext cx="10735393" cy="1177925"/>
          </a:xfrm>
          <a:prstGeom prst="rect">
            <a:avLst/>
          </a:prstGeom>
        </p:spPr>
        <p:txBody>
          <a:bodyPr lIns="0" tIns="0" rIns="0" bIns="0" rtlCol="0" anchor="t">
            <a:spAutoFit/>
          </a:bodyPr>
          <a:lstStyle/>
          <a:p>
            <a:pPr>
              <a:lnSpc>
                <a:spcPts val="4600"/>
              </a:lnSpc>
            </a:pPr>
            <a:r>
              <a:rPr lang="en-US" sz="4000" spc="140">
                <a:solidFill>
                  <a:srgbClr val="FFA923"/>
                </a:solidFill>
                <a:latin typeface="Livvic Bold"/>
              </a:rPr>
              <a:t>SYMBOL IN LOCKUP IN SABBATH COLUMN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5389" y="1893570"/>
            <a:ext cx="13457222" cy="4710028"/>
          </a:xfrm>
          <a:custGeom>
            <a:avLst/>
            <a:gdLst/>
            <a:ahLst/>
            <a:cxnLst/>
            <a:rect l="l" t="t" r="r" b="b"/>
            <a:pathLst>
              <a:path w="13457222" h="4710028">
                <a:moveTo>
                  <a:pt x="0" y="0"/>
                </a:moveTo>
                <a:lnTo>
                  <a:pt x="13457222" y="0"/>
                </a:lnTo>
                <a:lnTo>
                  <a:pt x="13457222" y="4710028"/>
                </a:lnTo>
                <a:lnTo>
                  <a:pt x="0" y="4710028"/>
                </a:lnTo>
                <a:lnTo>
                  <a:pt x="0" y="0"/>
                </a:lnTo>
                <a:close/>
              </a:path>
            </a:pathLst>
          </a:custGeom>
          <a:blipFill>
            <a:blip r:embed="rId2"/>
            <a:stretch>
              <a:fillRect/>
            </a:stretch>
          </a:blipFill>
        </p:spPr>
        <p:txBody>
          <a:bodyPr/>
          <a:lstStyle/>
          <a:p>
            <a:endParaRPr lang="en-TT"/>
          </a:p>
        </p:txBody>
      </p:sp>
      <p:sp>
        <p:nvSpPr>
          <p:cNvPr id="3" name="TextBox 3"/>
          <p:cNvSpPr txBox="1"/>
          <p:nvPr/>
        </p:nvSpPr>
        <p:spPr>
          <a:xfrm>
            <a:off x="1809906" y="1057275"/>
            <a:ext cx="15966953" cy="836295"/>
          </a:xfrm>
          <a:prstGeom prst="rect">
            <a:avLst/>
          </a:prstGeom>
        </p:spPr>
        <p:txBody>
          <a:bodyPr lIns="0" tIns="0" rIns="0" bIns="0" rtlCol="0" anchor="t">
            <a:spAutoFit/>
          </a:bodyPr>
          <a:lstStyle/>
          <a:p>
            <a:pPr algn="ctr">
              <a:lnSpc>
                <a:spcPts val="6555"/>
              </a:lnSpc>
            </a:pPr>
            <a:r>
              <a:rPr lang="en-US" sz="5700">
                <a:solidFill>
                  <a:srgbClr val="FFA923"/>
                </a:solidFill>
                <a:latin typeface="Livvic Bold"/>
              </a:rPr>
              <a:t>PROPER USE OF SEVEN COLUMN GRID</a:t>
            </a:r>
          </a:p>
        </p:txBody>
      </p:sp>
      <p:sp>
        <p:nvSpPr>
          <p:cNvPr id="4" name="TextBox 4"/>
          <p:cNvSpPr txBox="1"/>
          <p:nvPr/>
        </p:nvSpPr>
        <p:spPr>
          <a:xfrm>
            <a:off x="2415389" y="6584548"/>
            <a:ext cx="13457222" cy="3255011"/>
          </a:xfrm>
          <a:prstGeom prst="rect">
            <a:avLst/>
          </a:prstGeom>
        </p:spPr>
        <p:txBody>
          <a:bodyPr lIns="0" tIns="0" rIns="0" bIns="0" rtlCol="0" anchor="t">
            <a:spAutoFit/>
          </a:bodyPr>
          <a:lstStyle/>
          <a:p>
            <a:pPr marL="669283" lvl="1" indent="-334641">
              <a:lnSpc>
                <a:spcPts val="4339"/>
              </a:lnSpc>
              <a:buFont typeface="Arial"/>
              <a:buChar char="•"/>
            </a:pPr>
            <a:r>
              <a:rPr lang="en-US" sz="3099">
                <a:solidFill>
                  <a:srgbClr val="000000"/>
                </a:solidFill>
                <a:latin typeface="Public Sans"/>
              </a:rPr>
              <a:t>We all celebrate the Sabbath in different ways, so how you make the Sabbath column different and special is, to an extent, up to you. </a:t>
            </a:r>
          </a:p>
          <a:p>
            <a:pPr marL="669283" lvl="1" indent="-334641">
              <a:lnSpc>
                <a:spcPts val="4339"/>
              </a:lnSpc>
              <a:buFont typeface="Arial"/>
              <a:buChar char="•"/>
            </a:pPr>
            <a:r>
              <a:rPr lang="en-US" sz="3099">
                <a:solidFill>
                  <a:srgbClr val="000000"/>
                </a:solidFill>
                <a:latin typeface="Public Sans"/>
              </a:rPr>
              <a:t>The principle to keep in mind is contrast. You can do something complex and colorful in the first six columns, or you can do that with the seventh column, but if you do it on both sides then the seventh-column is no longer different.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2386279" y="0"/>
            <a:ext cx="10287000" cy="10287000"/>
            <a:chOff x="0" y="0"/>
            <a:chExt cx="6350000" cy="6350000"/>
          </a:xfrm>
        </p:grpSpPr>
        <p:sp>
          <p:nvSpPr>
            <p:cNvPr id="3" name="Freeform 3"/>
            <p:cNvSpPr/>
            <p:nvPr/>
          </p:nvSpPr>
          <p:spPr>
            <a:xfrm>
              <a:off x="31877" y="31877"/>
              <a:ext cx="6286246" cy="6286246"/>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29999" r="-29999"/>
              </a:stretch>
            </a:blipFill>
          </p:spPr>
          <p:txBody>
            <a:bodyPr/>
            <a:lstStyle/>
            <a:p>
              <a:endParaRPr lang="en-TT"/>
            </a:p>
          </p:txBody>
        </p:sp>
      </p:grpSp>
      <p:grpSp>
        <p:nvGrpSpPr>
          <p:cNvPr id="4" name="Group 4"/>
          <p:cNvGrpSpPr/>
          <p:nvPr/>
        </p:nvGrpSpPr>
        <p:grpSpPr>
          <a:xfrm>
            <a:off x="11510781" y="6934361"/>
            <a:ext cx="3388910" cy="3248845"/>
            <a:chOff x="0" y="0"/>
            <a:chExt cx="1417077" cy="1358509"/>
          </a:xfrm>
        </p:grpSpPr>
        <p:sp>
          <p:nvSpPr>
            <p:cNvPr id="5" name="Freeform 5"/>
            <p:cNvSpPr/>
            <p:nvPr/>
          </p:nvSpPr>
          <p:spPr>
            <a:xfrm>
              <a:off x="0" y="0"/>
              <a:ext cx="1417077" cy="1358509"/>
            </a:xfrm>
            <a:custGeom>
              <a:avLst/>
              <a:gdLst/>
              <a:ahLst/>
              <a:cxnLst/>
              <a:rect l="l" t="t" r="r" b="b"/>
              <a:pathLst>
                <a:path w="1417077" h="1358509">
                  <a:moveTo>
                    <a:pt x="708539" y="0"/>
                  </a:moveTo>
                  <a:cubicBezTo>
                    <a:pt x="317224" y="0"/>
                    <a:pt x="0" y="304113"/>
                    <a:pt x="0" y="679255"/>
                  </a:cubicBezTo>
                  <a:cubicBezTo>
                    <a:pt x="0" y="1054396"/>
                    <a:pt x="317224" y="1358509"/>
                    <a:pt x="708539" y="1358509"/>
                  </a:cubicBezTo>
                  <a:cubicBezTo>
                    <a:pt x="1099854" y="1358509"/>
                    <a:pt x="1417077" y="1054396"/>
                    <a:pt x="1417077" y="679255"/>
                  </a:cubicBezTo>
                  <a:cubicBezTo>
                    <a:pt x="1417077" y="304113"/>
                    <a:pt x="1099854" y="0"/>
                    <a:pt x="708539" y="0"/>
                  </a:cubicBezTo>
                  <a:close/>
                </a:path>
              </a:pathLst>
            </a:custGeom>
            <a:solidFill>
              <a:srgbClr val="4F8A8B"/>
            </a:solidFill>
          </p:spPr>
          <p:txBody>
            <a:bodyPr/>
            <a:lstStyle/>
            <a:p>
              <a:endParaRPr lang="en-TT"/>
            </a:p>
          </p:txBody>
        </p:sp>
        <p:sp>
          <p:nvSpPr>
            <p:cNvPr id="6" name="TextBox 6"/>
            <p:cNvSpPr txBox="1"/>
            <p:nvPr/>
          </p:nvSpPr>
          <p:spPr>
            <a:xfrm>
              <a:off x="132851" y="41635"/>
              <a:ext cx="1151375" cy="1189514"/>
            </a:xfrm>
            <a:prstGeom prst="rect">
              <a:avLst/>
            </a:prstGeom>
          </p:spPr>
          <p:txBody>
            <a:bodyPr lIns="50800" tIns="50800" rIns="50800" bIns="50800" rtlCol="0" anchor="ctr"/>
            <a:lstStyle/>
            <a:p>
              <a:pPr algn="ctr">
                <a:lnSpc>
                  <a:spcPts val="5319"/>
                </a:lnSpc>
              </a:pPr>
              <a:r>
                <a:rPr lang="en-US" sz="3799">
                  <a:solidFill>
                    <a:srgbClr val="FFFFFF"/>
                  </a:solidFill>
                  <a:latin typeface="Public Sans Bold"/>
                </a:rPr>
                <a:t>CORRECT </a:t>
              </a:r>
            </a:p>
            <a:p>
              <a:pPr algn="ctr">
                <a:lnSpc>
                  <a:spcPts val="5319"/>
                </a:lnSpc>
              </a:pPr>
              <a:r>
                <a:rPr lang="en-US" sz="3799">
                  <a:solidFill>
                    <a:srgbClr val="FFFFFF"/>
                  </a:solidFill>
                  <a:latin typeface="Public Sans Bold"/>
                </a:rPr>
                <a:t>LOGOS </a:t>
              </a:r>
            </a:p>
          </p:txBody>
        </p:sp>
      </p:grpSp>
      <p:sp>
        <p:nvSpPr>
          <p:cNvPr id="7" name="Freeform 7"/>
          <p:cNvSpPr/>
          <p:nvPr/>
        </p:nvSpPr>
        <p:spPr>
          <a:xfrm>
            <a:off x="1361470" y="1594586"/>
            <a:ext cx="9805003" cy="6122801"/>
          </a:xfrm>
          <a:custGeom>
            <a:avLst/>
            <a:gdLst/>
            <a:ahLst/>
            <a:cxnLst/>
            <a:rect l="l" t="t" r="r" b="b"/>
            <a:pathLst>
              <a:path w="9805003" h="6122801">
                <a:moveTo>
                  <a:pt x="0" y="0"/>
                </a:moveTo>
                <a:lnTo>
                  <a:pt x="9805003" y="0"/>
                </a:lnTo>
                <a:lnTo>
                  <a:pt x="9805003" y="6122801"/>
                </a:lnTo>
                <a:lnTo>
                  <a:pt x="0" y="6122801"/>
                </a:lnTo>
                <a:lnTo>
                  <a:pt x="0" y="0"/>
                </a:lnTo>
                <a:close/>
              </a:path>
            </a:pathLst>
          </a:custGeom>
          <a:blipFill>
            <a:blip r:embed="rId3"/>
            <a:stretch>
              <a:fillRect t="-34639" r="-82396" b="-29660"/>
            </a:stretch>
          </a:blipFill>
        </p:spPr>
        <p:txBody>
          <a:bodyPr/>
          <a:lstStyle/>
          <a:p>
            <a:endParaRPr lang="en-TT"/>
          </a:p>
        </p:txBody>
      </p:sp>
      <p:sp>
        <p:nvSpPr>
          <p:cNvPr id="8" name="TextBox 8"/>
          <p:cNvSpPr txBox="1"/>
          <p:nvPr/>
        </p:nvSpPr>
        <p:spPr>
          <a:xfrm>
            <a:off x="1695670" y="624840"/>
            <a:ext cx="15966953" cy="836295"/>
          </a:xfrm>
          <a:prstGeom prst="rect">
            <a:avLst/>
          </a:prstGeom>
        </p:spPr>
        <p:txBody>
          <a:bodyPr lIns="0" tIns="0" rIns="0" bIns="0" rtlCol="0" anchor="t">
            <a:spAutoFit/>
          </a:bodyPr>
          <a:lstStyle/>
          <a:p>
            <a:pPr>
              <a:lnSpc>
                <a:spcPts val="6555"/>
              </a:lnSpc>
            </a:pPr>
            <a:r>
              <a:rPr lang="en-US" sz="5700">
                <a:solidFill>
                  <a:srgbClr val="FFA923"/>
                </a:solidFill>
                <a:latin typeface="Livvic Bold"/>
              </a:rPr>
              <a:t>DOWNLOADS FOR IMAGE LOGOS </a:t>
            </a:r>
          </a:p>
        </p:txBody>
      </p:sp>
      <p:sp>
        <p:nvSpPr>
          <p:cNvPr id="9" name="TextBox 9"/>
          <p:cNvSpPr txBox="1"/>
          <p:nvPr/>
        </p:nvSpPr>
        <p:spPr>
          <a:xfrm>
            <a:off x="7625735" y="7821168"/>
            <a:ext cx="3540738" cy="1437132"/>
          </a:xfrm>
          <a:prstGeom prst="rect">
            <a:avLst/>
          </a:prstGeom>
        </p:spPr>
        <p:txBody>
          <a:bodyPr lIns="0" tIns="0" rIns="0" bIns="0" rtlCol="0" anchor="t">
            <a:spAutoFit/>
          </a:bodyPr>
          <a:lstStyle/>
          <a:p>
            <a:pPr algn="just">
              <a:lnSpc>
                <a:spcPts val="2279"/>
              </a:lnSpc>
              <a:spcBef>
                <a:spcPct val="0"/>
              </a:spcBef>
            </a:pPr>
            <a:r>
              <a:rPr lang="en-US" sz="1628">
                <a:solidFill>
                  <a:srgbClr val="000000"/>
                </a:solidFill>
                <a:latin typeface="Public Sans"/>
              </a:rPr>
              <a:t>This page provides the Seventh-day Adventist logo and symbol in every language, with 3 different versions, 18 different colors and 3 different output formats (PNG, SVG, PDF).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2386279" y="0"/>
            <a:ext cx="10287000" cy="10287000"/>
            <a:chOff x="0" y="0"/>
            <a:chExt cx="6350000" cy="6350000"/>
          </a:xfrm>
        </p:grpSpPr>
        <p:sp>
          <p:nvSpPr>
            <p:cNvPr id="3" name="Freeform 3"/>
            <p:cNvSpPr/>
            <p:nvPr/>
          </p:nvSpPr>
          <p:spPr>
            <a:xfrm>
              <a:off x="31877" y="31877"/>
              <a:ext cx="6286246" cy="6286246"/>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29999" r="-29999"/>
              </a:stretch>
            </a:blipFill>
          </p:spPr>
          <p:txBody>
            <a:bodyPr/>
            <a:lstStyle/>
            <a:p>
              <a:endParaRPr lang="en-TT"/>
            </a:p>
          </p:txBody>
        </p:sp>
      </p:grpSp>
      <p:grpSp>
        <p:nvGrpSpPr>
          <p:cNvPr id="4" name="Group 4"/>
          <p:cNvGrpSpPr/>
          <p:nvPr/>
        </p:nvGrpSpPr>
        <p:grpSpPr>
          <a:xfrm>
            <a:off x="11510781" y="6934361"/>
            <a:ext cx="3388910" cy="3231505"/>
            <a:chOff x="0" y="0"/>
            <a:chExt cx="1417077" cy="1351258"/>
          </a:xfrm>
        </p:grpSpPr>
        <p:sp>
          <p:nvSpPr>
            <p:cNvPr id="5" name="Freeform 5"/>
            <p:cNvSpPr/>
            <p:nvPr/>
          </p:nvSpPr>
          <p:spPr>
            <a:xfrm>
              <a:off x="0" y="0"/>
              <a:ext cx="1417077" cy="1351258"/>
            </a:xfrm>
            <a:custGeom>
              <a:avLst/>
              <a:gdLst/>
              <a:ahLst/>
              <a:cxnLst/>
              <a:rect l="l" t="t" r="r" b="b"/>
              <a:pathLst>
                <a:path w="1417077" h="1351258">
                  <a:moveTo>
                    <a:pt x="708539" y="0"/>
                  </a:moveTo>
                  <a:cubicBezTo>
                    <a:pt x="317224" y="0"/>
                    <a:pt x="0" y="302489"/>
                    <a:pt x="0" y="675629"/>
                  </a:cubicBezTo>
                  <a:cubicBezTo>
                    <a:pt x="0" y="1048769"/>
                    <a:pt x="317224" y="1351258"/>
                    <a:pt x="708539" y="1351258"/>
                  </a:cubicBezTo>
                  <a:cubicBezTo>
                    <a:pt x="1099854" y="1351258"/>
                    <a:pt x="1417077" y="1048769"/>
                    <a:pt x="1417077" y="675629"/>
                  </a:cubicBezTo>
                  <a:cubicBezTo>
                    <a:pt x="1417077" y="302489"/>
                    <a:pt x="1099854" y="0"/>
                    <a:pt x="708539" y="0"/>
                  </a:cubicBezTo>
                  <a:close/>
                </a:path>
              </a:pathLst>
            </a:custGeom>
            <a:solidFill>
              <a:srgbClr val="4F8A8B"/>
            </a:solidFill>
          </p:spPr>
          <p:txBody>
            <a:bodyPr/>
            <a:lstStyle/>
            <a:p>
              <a:endParaRPr lang="en-TT"/>
            </a:p>
          </p:txBody>
        </p:sp>
        <p:sp>
          <p:nvSpPr>
            <p:cNvPr id="6" name="TextBox 6"/>
            <p:cNvSpPr txBox="1"/>
            <p:nvPr/>
          </p:nvSpPr>
          <p:spPr>
            <a:xfrm>
              <a:off x="132851" y="60005"/>
              <a:ext cx="1151375" cy="1164572"/>
            </a:xfrm>
            <a:prstGeom prst="rect">
              <a:avLst/>
            </a:prstGeom>
          </p:spPr>
          <p:txBody>
            <a:bodyPr lIns="50800" tIns="50800" rIns="50800" bIns="50800" rtlCol="0" anchor="ctr"/>
            <a:lstStyle/>
            <a:p>
              <a:pPr algn="ctr">
                <a:lnSpc>
                  <a:spcPts val="3919"/>
                </a:lnSpc>
              </a:pPr>
              <a:r>
                <a:rPr lang="en-US" sz="2799">
                  <a:solidFill>
                    <a:srgbClr val="FFFFFF"/>
                  </a:solidFill>
                  <a:latin typeface="Public Sans Bold"/>
                </a:rPr>
                <a:t>MOTION LOGOS &amp; 7 GRID COLUMNS</a:t>
              </a:r>
            </a:p>
          </p:txBody>
        </p:sp>
      </p:grpSp>
      <p:sp>
        <p:nvSpPr>
          <p:cNvPr id="7" name="Freeform 7"/>
          <p:cNvSpPr/>
          <p:nvPr/>
        </p:nvSpPr>
        <p:spPr>
          <a:xfrm>
            <a:off x="1616630" y="1729272"/>
            <a:ext cx="10208601" cy="5463100"/>
          </a:xfrm>
          <a:custGeom>
            <a:avLst/>
            <a:gdLst/>
            <a:ahLst/>
            <a:cxnLst/>
            <a:rect l="l" t="t" r="r" b="b"/>
            <a:pathLst>
              <a:path w="10208601" h="5463100">
                <a:moveTo>
                  <a:pt x="0" y="0"/>
                </a:moveTo>
                <a:lnTo>
                  <a:pt x="10208601" y="0"/>
                </a:lnTo>
                <a:lnTo>
                  <a:pt x="10208601" y="5463100"/>
                </a:lnTo>
                <a:lnTo>
                  <a:pt x="0" y="5463100"/>
                </a:lnTo>
                <a:lnTo>
                  <a:pt x="0" y="0"/>
                </a:lnTo>
                <a:close/>
              </a:path>
            </a:pathLst>
          </a:custGeom>
          <a:blipFill>
            <a:blip r:embed="rId3"/>
            <a:stretch>
              <a:fillRect t="-55202" r="-78777" b="-32712"/>
            </a:stretch>
          </a:blipFill>
        </p:spPr>
        <p:txBody>
          <a:bodyPr/>
          <a:lstStyle/>
          <a:p>
            <a:endParaRPr lang="en-TT"/>
          </a:p>
        </p:txBody>
      </p:sp>
      <p:sp>
        <p:nvSpPr>
          <p:cNvPr id="8" name="TextBox 8"/>
          <p:cNvSpPr txBox="1"/>
          <p:nvPr/>
        </p:nvSpPr>
        <p:spPr>
          <a:xfrm>
            <a:off x="1695670" y="624840"/>
            <a:ext cx="15966953" cy="836295"/>
          </a:xfrm>
          <a:prstGeom prst="rect">
            <a:avLst/>
          </a:prstGeom>
        </p:spPr>
        <p:txBody>
          <a:bodyPr lIns="0" tIns="0" rIns="0" bIns="0" rtlCol="0" anchor="t">
            <a:spAutoFit/>
          </a:bodyPr>
          <a:lstStyle/>
          <a:p>
            <a:pPr>
              <a:lnSpc>
                <a:spcPts val="6555"/>
              </a:lnSpc>
            </a:pPr>
            <a:r>
              <a:rPr lang="en-US" sz="5700">
                <a:solidFill>
                  <a:srgbClr val="FFA923"/>
                </a:solidFill>
                <a:latin typeface="Livvic Bold"/>
              </a:rPr>
              <a:t>DOWNLOADS FOR MOTION LOGOS </a:t>
            </a:r>
          </a:p>
        </p:txBody>
      </p:sp>
      <p:sp>
        <p:nvSpPr>
          <p:cNvPr id="9" name="TextBox 9"/>
          <p:cNvSpPr txBox="1"/>
          <p:nvPr/>
        </p:nvSpPr>
        <p:spPr>
          <a:xfrm>
            <a:off x="7625735" y="7821168"/>
            <a:ext cx="3540738" cy="1725212"/>
          </a:xfrm>
          <a:prstGeom prst="rect">
            <a:avLst/>
          </a:prstGeom>
        </p:spPr>
        <p:txBody>
          <a:bodyPr lIns="0" tIns="0" rIns="0" bIns="0" rtlCol="0" anchor="t">
            <a:spAutoFit/>
          </a:bodyPr>
          <a:lstStyle/>
          <a:p>
            <a:pPr algn="just">
              <a:lnSpc>
                <a:spcPts val="2279"/>
              </a:lnSpc>
              <a:spcBef>
                <a:spcPct val="0"/>
              </a:spcBef>
            </a:pPr>
            <a:r>
              <a:rPr lang="en-US" sz="1628">
                <a:solidFill>
                  <a:srgbClr val="000000"/>
                </a:solidFill>
                <a:latin typeface="Public Sans"/>
              </a:rPr>
              <a:t>This page provides the Seventh-day Adventist logo and Adobe After Effects files.</a:t>
            </a:r>
          </a:p>
          <a:p>
            <a:pPr algn="just">
              <a:lnSpc>
                <a:spcPts val="2279"/>
              </a:lnSpc>
              <a:spcBef>
                <a:spcPct val="0"/>
              </a:spcBef>
            </a:pPr>
            <a:endParaRPr lang="en-US" sz="1628">
              <a:solidFill>
                <a:srgbClr val="000000"/>
              </a:solidFill>
              <a:latin typeface="Public Sans"/>
            </a:endParaRPr>
          </a:p>
          <a:p>
            <a:pPr algn="just">
              <a:lnSpc>
                <a:spcPts val="2279"/>
              </a:lnSpc>
              <a:spcBef>
                <a:spcPct val="0"/>
              </a:spcBef>
            </a:pPr>
            <a:r>
              <a:rPr lang="en-US" sz="1628">
                <a:solidFill>
                  <a:srgbClr val="000000"/>
                </a:solidFill>
                <a:latin typeface="Public Sans"/>
              </a:rPr>
              <a:t>https://commedia.adventistcdn.org/Adventist_Motion_Identity_1_00.zip</a:t>
            </a:r>
          </a:p>
        </p:txBody>
      </p:sp>
      <p:sp>
        <p:nvSpPr>
          <p:cNvPr id="10" name="TextBox 10"/>
          <p:cNvSpPr txBox="1"/>
          <p:nvPr/>
        </p:nvSpPr>
        <p:spPr>
          <a:xfrm>
            <a:off x="1616630" y="7783068"/>
            <a:ext cx="5666205" cy="1626236"/>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Public Sans Bold"/>
              </a:rPr>
              <a:t>ttps://www.adventist.design/using-the-system/motion-identity/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TT"/>
          </a:p>
        </p:txBody>
      </p:sp>
      <p:sp>
        <p:nvSpPr>
          <p:cNvPr id="3" name="Freeform 3"/>
          <p:cNvSpPr/>
          <p:nvPr/>
        </p:nvSpPr>
        <p:spPr>
          <a:xfrm>
            <a:off x="16098828" y="1028700"/>
            <a:ext cx="1160472" cy="622303"/>
          </a:xfrm>
          <a:custGeom>
            <a:avLst/>
            <a:gdLst/>
            <a:ahLst/>
            <a:cxnLst/>
            <a:rect l="l" t="t" r="r" b="b"/>
            <a:pathLst>
              <a:path w="1160472" h="622303">
                <a:moveTo>
                  <a:pt x="0" y="0"/>
                </a:moveTo>
                <a:lnTo>
                  <a:pt x="1160472" y="0"/>
                </a:lnTo>
                <a:lnTo>
                  <a:pt x="1160472" y="622303"/>
                </a:lnTo>
                <a:lnTo>
                  <a:pt x="0" y="622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TT"/>
          </a:p>
        </p:txBody>
      </p:sp>
      <p:grpSp>
        <p:nvGrpSpPr>
          <p:cNvPr id="4" name="Group 4"/>
          <p:cNvGrpSpPr/>
          <p:nvPr/>
        </p:nvGrpSpPr>
        <p:grpSpPr>
          <a:xfrm>
            <a:off x="995066" y="755074"/>
            <a:ext cx="8503226" cy="850322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txBody>
            <a:bodyPr/>
            <a:lstStyle/>
            <a:p>
              <a:endParaRPr lang="en-TT"/>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p>
          </p:txBody>
        </p:sp>
      </p:grpSp>
      <p:sp>
        <p:nvSpPr>
          <p:cNvPr id="7" name="TextBox 7"/>
          <p:cNvSpPr txBox="1"/>
          <p:nvPr/>
        </p:nvSpPr>
        <p:spPr>
          <a:xfrm>
            <a:off x="1655955" y="3956831"/>
            <a:ext cx="7181446" cy="879263"/>
          </a:xfrm>
          <a:prstGeom prst="rect">
            <a:avLst/>
          </a:prstGeom>
        </p:spPr>
        <p:txBody>
          <a:bodyPr lIns="0" tIns="0" rIns="0" bIns="0" rtlCol="0" anchor="t">
            <a:spAutoFit/>
          </a:bodyPr>
          <a:lstStyle/>
          <a:p>
            <a:pPr algn="ctr">
              <a:lnSpc>
                <a:spcPts val="6915"/>
              </a:lnSpc>
            </a:pPr>
            <a:r>
              <a:rPr lang="en-US" sz="5668">
                <a:solidFill>
                  <a:srgbClr val="000000"/>
                </a:solidFill>
                <a:latin typeface="Livvic Bold"/>
              </a:rPr>
              <a:t>THANK YOU</a:t>
            </a:r>
          </a:p>
        </p:txBody>
      </p:sp>
      <p:sp>
        <p:nvSpPr>
          <p:cNvPr id="8" name="TextBox 8"/>
          <p:cNvSpPr txBox="1"/>
          <p:nvPr/>
        </p:nvSpPr>
        <p:spPr>
          <a:xfrm>
            <a:off x="1196850" y="3302166"/>
            <a:ext cx="7640552" cy="673715"/>
          </a:xfrm>
          <a:prstGeom prst="rect">
            <a:avLst/>
          </a:prstGeom>
        </p:spPr>
        <p:txBody>
          <a:bodyPr lIns="0" tIns="0" rIns="0" bIns="0" rtlCol="0" anchor="t">
            <a:spAutoFit/>
          </a:bodyPr>
          <a:lstStyle/>
          <a:p>
            <a:pPr algn="ctr">
              <a:lnSpc>
                <a:spcPts val="5263"/>
              </a:lnSpc>
            </a:pPr>
            <a:r>
              <a:rPr lang="en-US" sz="4314">
                <a:solidFill>
                  <a:srgbClr val="000000"/>
                </a:solidFill>
                <a:latin typeface="Public Sans"/>
              </a:rPr>
              <a:t>CONNELL BYRON HUNTE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517297" y="0"/>
            <a:ext cx="9130594" cy="11227180"/>
            <a:chOff x="0" y="0"/>
            <a:chExt cx="2203387" cy="2709333"/>
          </a:xfrm>
        </p:grpSpPr>
        <p:sp>
          <p:nvSpPr>
            <p:cNvPr id="3" name="Freeform 3"/>
            <p:cNvSpPr/>
            <p:nvPr/>
          </p:nvSpPr>
          <p:spPr>
            <a:xfrm>
              <a:off x="0" y="0"/>
              <a:ext cx="2203387" cy="2709333"/>
            </a:xfrm>
            <a:custGeom>
              <a:avLst/>
              <a:gdLst/>
              <a:ahLst/>
              <a:cxnLst/>
              <a:rect l="l" t="t" r="r" b="b"/>
              <a:pathLst>
                <a:path w="2203387" h="2709333">
                  <a:moveTo>
                    <a:pt x="0" y="0"/>
                  </a:moveTo>
                  <a:lnTo>
                    <a:pt x="2203387" y="0"/>
                  </a:lnTo>
                  <a:lnTo>
                    <a:pt x="2203387" y="2709333"/>
                  </a:lnTo>
                  <a:lnTo>
                    <a:pt x="0" y="2709333"/>
                  </a:lnTo>
                  <a:close/>
                </a:path>
              </a:pathLst>
            </a:custGeom>
            <a:solidFill>
              <a:srgbClr val="3E8397"/>
            </a:solidFill>
          </p:spPr>
          <p:txBody>
            <a:bodyPr/>
            <a:lstStyle/>
            <a:p>
              <a:endParaRPr lang="en-TT"/>
            </a:p>
          </p:txBody>
        </p:sp>
        <p:sp>
          <p:nvSpPr>
            <p:cNvPr id="4" name="TextBox 4"/>
            <p:cNvSpPr txBox="1"/>
            <p:nvPr/>
          </p:nvSpPr>
          <p:spPr>
            <a:xfrm>
              <a:off x="0" y="-57150"/>
              <a:ext cx="2203387" cy="2766483"/>
            </a:xfrm>
            <a:prstGeom prst="rect">
              <a:avLst/>
            </a:prstGeom>
          </p:spPr>
          <p:txBody>
            <a:bodyPr lIns="50800" tIns="50800" rIns="50800" bIns="50800" rtlCol="0" anchor="ctr"/>
            <a:lstStyle/>
            <a:p>
              <a:pPr algn="ctr">
                <a:lnSpc>
                  <a:spcPts val="3079"/>
                </a:lnSpc>
              </a:pPr>
              <a:endParaRPr/>
            </a:p>
          </p:txBody>
        </p:sp>
      </p:grpSp>
      <p:sp>
        <p:nvSpPr>
          <p:cNvPr id="5" name="TextBox 5"/>
          <p:cNvSpPr txBox="1"/>
          <p:nvPr/>
        </p:nvSpPr>
        <p:spPr>
          <a:xfrm>
            <a:off x="423373" y="1079905"/>
            <a:ext cx="6096176" cy="946150"/>
          </a:xfrm>
          <a:prstGeom prst="rect">
            <a:avLst/>
          </a:prstGeom>
        </p:spPr>
        <p:txBody>
          <a:bodyPr lIns="0" tIns="0" rIns="0" bIns="0" rtlCol="0" anchor="t">
            <a:spAutoFit/>
          </a:bodyPr>
          <a:lstStyle/>
          <a:p>
            <a:pPr algn="ctr">
              <a:lnSpc>
                <a:spcPts val="7700"/>
              </a:lnSpc>
              <a:spcBef>
                <a:spcPct val="0"/>
              </a:spcBef>
            </a:pPr>
            <a:r>
              <a:rPr lang="en-US" sz="5500">
                <a:solidFill>
                  <a:srgbClr val="FFC93C"/>
                </a:solidFill>
                <a:latin typeface="Livvic Bold"/>
              </a:rPr>
              <a:t>INTRODUCTION</a:t>
            </a:r>
          </a:p>
        </p:txBody>
      </p:sp>
      <p:sp>
        <p:nvSpPr>
          <p:cNvPr id="6" name="TextBox 6"/>
          <p:cNvSpPr txBox="1"/>
          <p:nvPr/>
        </p:nvSpPr>
        <p:spPr>
          <a:xfrm>
            <a:off x="770934" y="2258885"/>
            <a:ext cx="5916593" cy="7452791"/>
          </a:xfrm>
          <a:prstGeom prst="rect">
            <a:avLst/>
          </a:prstGeom>
        </p:spPr>
        <p:txBody>
          <a:bodyPr lIns="0" tIns="0" rIns="0" bIns="0" rtlCol="0" anchor="t">
            <a:spAutoFit/>
          </a:bodyPr>
          <a:lstStyle/>
          <a:p>
            <a:pPr algn="just">
              <a:lnSpc>
                <a:spcPts val="3934"/>
              </a:lnSpc>
            </a:pPr>
            <a:r>
              <a:rPr lang="en-US" sz="2810">
                <a:solidFill>
                  <a:srgbClr val="F4F4F4"/>
                </a:solidFill>
                <a:latin typeface="Public Sans"/>
              </a:rPr>
              <a:t>The Adventist Church's rebranding is a crucial effort to modernize our visual identity, fostering clearer communication and resonance with a diverse audience. </a:t>
            </a:r>
          </a:p>
          <a:p>
            <a:pPr algn="just">
              <a:lnSpc>
                <a:spcPts val="3934"/>
              </a:lnSpc>
            </a:pPr>
            <a:endParaRPr lang="en-US" sz="2810">
              <a:solidFill>
                <a:srgbClr val="F4F4F4"/>
              </a:solidFill>
              <a:latin typeface="Public Sans"/>
            </a:endParaRPr>
          </a:p>
          <a:p>
            <a:pPr algn="just">
              <a:lnSpc>
                <a:spcPts val="3934"/>
              </a:lnSpc>
            </a:pPr>
            <a:r>
              <a:rPr lang="en-US" sz="2810">
                <a:solidFill>
                  <a:srgbClr val="F4F4F4"/>
                </a:solidFill>
                <a:latin typeface="Public Sans"/>
              </a:rPr>
              <a:t>This initiative aims to create a more relevant and appealing brand image to strengthen global connections and engagement. </a:t>
            </a:r>
          </a:p>
          <a:p>
            <a:pPr algn="just">
              <a:lnSpc>
                <a:spcPts val="3934"/>
              </a:lnSpc>
            </a:pPr>
            <a:endParaRPr lang="en-US" sz="2810">
              <a:solidFill>
                <a:srgbClr val="F4F4F4"/>
              </a:solidFill>
              <a:latin typeface="Public Sans"/>
            </a:endParaRPr>
          </a:p>
          <a:p>
            <a:pPr algn="just">
              <a:lnSpc>
                <a:spcPts val="3934"/>
              </a:lnSpc>
              <a:spcBef>
                <a:spcPct val="0"/>
              </a:spcBef>
            </a:pPr>
            <a:r>
              <a:rPr lang="en-US" sz="2810">
                <a:solidFill>
                  <a:srgbClr val="F4F4F4"/>
                </a:solidFill>
                <a:latin typeface="Public Sans"/>
              </a:rPr>
              <a:t>Through this strategic step, we ensure our timeless message continues to inspire in the contemporary world.</a:t>
            </a:r>
          </a:p>
        </p:txBody>
      </p:sp>
      <p:grpSp>
        <p:nvGrpSpPr>
          <p:cNvPr id="7" name="Group 7"/>
          <p:cNvGrpSpPr/>
          <p:nvPr/>
        </p:nvGrpSpPr>
        <p:grpSpPr>
          <a:xfrm>
            <a:off x="7613297" y="-782503"/>
            <a:ext cx="10674703" cy="11852007"/>
            <a:chOff x="0" y="0"/>
            <a:chExt cx="14232937" cy="15802675"/>
          </a:xfrm>
        </p:grpSpPr>
        <p:pic>
          <p:nvPicPr>
            <p:cNvPr id="8" name="Picture 8"/>
            <p:cNvPicPr>
              <a:picLocks noChangeAspect="1"/>
            </p:cNvPicPr>
            <p:nvPr/>
          </p:nvPicPr>
          <p:blipFill>
            <a:blip r:embed="rId2"/>
            <a:srcRect l="19977" r="19977"/>
            <a:stretch>
              <a:fillRect/>
            </a:stretch>
          </p:blipFill>
          <p:spPr>
            <a:xfrm>
              <a:off x="0" y="0"/>
              <a:ext cx="14232937" cy="1580267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738959"/>
            <a:chOff x="0" y="0"/>
            <a:chExt cx="24384000" cy="3651945"/>
          </a:xfrm>
        </p:grpSpPr>
        <p:pic>
          <p:nvPicPr>
            <p:cNvPr id="3" name="Picture 3"/>
            <p:cNvPicPr>
              <a:picLocks noChangeAspect="1"/>
            </p:cNvPicPr>
            <p:nvPr/>
          </p:nvPicPr>
          <p:blipFill>
            <a:blip r:embed="rId2"/>
            <a:srcRect t="38770" b="38770"/>
            <a:stretch>
              <a:fillRect/>
            </a:stretch>
          </p:blipFill>
          <p:spPr>
            <a:xfrm>
              <a:off x="0" y="0"/>
              <a:ext cx="24384000" cy="3651945"/>
            </a:xfrm>
            <a:prstGeom prst="rect">
              <a:avLst/>
            </a:prstGeom>
          </p:spPr>
        </p:pic>
      </p:grpSp>
      <p:grpSp>
        <p:nvGrpSpPr>
          <p:cNvPr id="4" name="Group 4"/>
          <p:cNvGrpSpPr/>
          <p:nvPr/>
        </p:nvGrpSpPr>
        <p:grpSpPr>
          <a:xfrm>
            <a:off x="-505150" y="9628743"/>
            <a:ext cx="19419276" cy="860317"/>
            <a:chOff x="0" y="0"/>
            <a:chExt cx="5114542" cy="226585"/>
          </a:xfrm>
        </p:grpSpPr>
        <p:sp>
          <p:nvSpPr>
            <p:cNvPr id="5" name="Freeform 5"/>
            <p:cNvSpPr/>
            <p:nvPr/>
          </p:nvSpPr>
          <p:spPr>
            <a:xfrm>
              <a:off x="0" y="0"/>
              <a:ext cx="5114542" cy="226585"/>
            </a:xfrm>
            <a:custGeom>
              <a:avLst/>
              <a:gdLst/>
              <a:ahLst/>
              <a:cxnLst/>
              <a:rect l="l" t="t" r="r" b="b"/>
              <a:pathLst>
                <a:path w="5114542" h="226585">
                  <a:moveTo>
                    <a:pt x="0" y="0"/>
                  </a:moveTo>
                  <a:lnTo>
                    <a:pt x="5114542" y="0"/>
                  </a:lnTo>
                  <a:lnTo>
                    <a:pt x="5114542" y="226585"/>
                  </a:lnTo>
                  <a:lnTo>
                    <a:pt x="0" y="226585"/>
                  </a:lnTo>
                  <a:close/>
                </a:path>
              </a:pathLst>
            </a:custGeom>
            <a:solidFill>
              <a:srgbClr val="4F8A8B"/>
            </a:solidFill>
          </p:spPr>
          <p:txBody>
            <a:bodyPr/>
            <a:lstStyle/>
            <a:p>
              <a:endParaRPr lang="en-TT"/>
            </a:p>
          </p:txBody>
        </p:sp>
        <p:sp>
          <p:nvSpPr>
            <p:cNvPr id="6" name="TextBox 6"/>
            <p:cNvSpPr txBox="1"/>
            <p:nvPr/>
          </p:nvSpPr>
          <p:spPr>
            <a:xfrm>
              <a:off x="0" y="-57150"/>
              <a:ext cx="5114542" cy="283735"/>
            </a:xfrm>
            <a:prstGeom prst="rect">
              <a:avLst/>
            </a:prstGeom>
          </p:spPr>
          <p:txBody>
            <a:bodyPr lIns="50800" tIns="50800" rIns="50800" bIns="50800" rtlCol="0" anchor="ctr"/>
            <a:lstStyle/>
            <a:p>
              <a:pPr algn="ctr">
                <a:lnSpc>
                  <a:spcPts val="3079"/>
                </a:lnSpc>
              </a:pPr>
              <a:endParaRPr/>
            </a:p>
          </p:txBody>
        </p:sp>
      </p:grpSp>
      <p:grpSp>
        <p:nvGrpSpPr>
          <p:cNvPr id="7" name="Group 7"/>
          <p:cNvGrpSpPr/>
          <p:nvPr/>
        </p:nvGrpSpPr>
        <p:grpSpPr>
          <a:xfrm>
            <a:off x="698602" y="3570191"/>
            <a:ext cx="5246370" cy="524637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516" r="-2516"/>
              </a:stretch>
            </a:blipFill>
          </p:spPr>
          <p:txBody>
            <a:bodyPr/>
            <a:lstStyle/>
            <a:p>
              <a:endParaRPr lang="en-TT"/>
            </a:p>
          </p:txBody>
        </p:sp>
      </p:grpSp>
      <p:sp>
        <p:nvSpPr>
          <p:cNvPr id="9" name="TextBox 9"/>
          <p:cNvSpPr txBox="1"/>
          <p:nvPr/>
        </p:nvSpPr>
        <p:spPr>
          <a:xfrm>
            <a:off x="3976200" y="560261"/>
            <a:ext cx="10807510" cy="974979"/>
          </a:xfrm>
          <a:prstGeom prst="rect">
            <a:avLst/>
          </a:prstGeom>
        </p:spPr>
        <p:txBody>
          <a:bodyPr lIns="0" tIns="0" rIns="0" bIns="0" rtlCol="0" anchor="t">
            <a:spAutoFit/>
          </a:bodyPr>
          <a:lstStyle/>
          <a:p>
            <a:pPr algn="ctr">
              <a:lnSpc>
                <a:spcPts val="7637"/>
              </a:lnSpc>
            </a:pPr>
            <a:r>
              <a:rPr lang="en-US" sz="6699">
                <a:solidFill>
                  <a:srgbClr val="FFFFFF"/>
                </a:solidFill>
                <a:latin typeface="Livvic Bold"/>
              </a:rPr>
              <a:t>OLD AND NEW</a:t>
            </a:r>
          </a:p>
        </p:txBody>
      </p:sp>
      <p:sp>
        <p:nvSpPr>
          <p:cNvPr id="10" name="Freeform 10"/>
          <p:cNvSpPr/>
          <p:nvPr/>
        </p:nvSpPr>
        <p:spPr>
          <a:xfrm>
            <a:off x="6297397" y="3350344"/>
            <a:ext cx="5776081" cy="5686065"/>
          </a:xfrm>
          <a:custGeom>
            <a:avLst/>
            <a:gdLst/>
            <a:ahLst/>
            <a:cxnLst/>
            <a:rect l="l" t="t" r="r" b="b"/>
            <a:pathLst>
              <a:path w="5776081" h="5686065">
                <a:moveTo>
                  <a:pt x="0" y="0"/>
                </a:moveTo>
                <a:lnTo>
                  <a:pt x="5776082" y="0"/>
                </a:lnTo>
                <a:lnTo>
                  <a:pt x="5776082" y="5686064"/>
                </a:lnTo>
                <a:lnTo>
                  <a:pt x="0" y="5686064"/>
                </a:lnTo>
                <a:lnTo>
                  <a:pt x="0" y="0"/>
                </a:lnTo>
                <a:close/>
              </a:path>
            </a:pathLst>
          </a:custGeom>
          <a:blipFill>
            <a:blip r:embed="rId4"/>
            <a:stretch>
              <a:fillRect/>
            </a:stretch>
          </a:blipFill>
        </p:spPr>
        <p:txBody>
          <a:bodyPr/>
          <a:lstStyle/>
          <a:p>
            <a:endParaRPr lang="en-TT"/>
          </a:p>
        </p:txBody>
      </p:sp>
      <p:sp>
        <p:nvSpPr>
          <p:cNvPr id="11" name="Freeform 11"/>
          <p:cNvSpPr/>
          <p:nvPr/>
        </p:nvSpPr>
        <p:spPr>
          <a:xfrm>
            <a:off x="12369888" y="3299675"/>
            <a:ext cx="5918112" cy="6329068"/>
          </a:xfrm>
          <a:custGeom>
            <a:avLst/>
            <a:gdLst/>
            <a:ahLst/>
            <a:cxnLst/>
            <a:rect l="l" t="t" r="r" b="b"/>
            <a:pathLst>
              <a:path w="5918112" h="6329068">
                <a:moveTo>
                  <a:pt x="0" y="0"/>
                </a:moveTo>
                <a:lnTo>
                  <a:pt x="5918112" y="0"/>
                </a:lnTo>
                <a:lnTo>
                  <a:pt x="5918112" y="6329068"/>
                </a:lnTo>
                <a:lnTo>
                  <a:pt x="0" y="6329068"/>
                </a:lnTo>
                <a:lnTo>
                  <a:pt x="0" y="0"/>
                </a:lnTo>
                <a:close/>
              </a:path>
            </a:pathLst>
          </a:custGeom>
          <a:blipFill>
            <a:blip r:embed="rId5"/>
            <a:stretch>
              <a:fillRect l="-194574" t="-78276" r="-245480" b="-105779"/>
            </a:stretch>
          </a:blipFill>
        </p:spPr>
        <p:txBody>
          <a:bodyPr/>
          <a:lstStyle/>
          <a:p>
            <a:endParaRPr lang="en-TT"/>
          </a:p>
        </p:txBody>
      </p:sp>
      <p:sp>
        <p:nvSpPr>
          <p:cNvPr id="12" name="TextBox 12"/>
          <p:cNvSpPr txBox="1"/>
          <p:nvPr/>
        </p:nvSpPr>
        <p:spPr>
          <a:xfrm>
            <a:off x="12829528" y="3455891"/>
            <a:ext cx="7547218" cy="643255"/>
          </a:xfrm>
          <a:prstGeom prst="rect">
            <a:avLst/>
          </a:prstGeom>
        </p:spPr>
        <p:txBody>
          <a:bodyPr lIns="0" tIns="0" rIns="0" bIns="0" rtlCol="0" anchor="t">
            <a:spAutoFit/>
          </a:bodyPr>
          <a:lstStyle/>
          <a:p>
            <a:pPr marL="755647" lvl="1" indent="-377824">
              <a:lnSpc>
                <a:spcPts val="5284"/>
              </a:lnSpc>
              <a:buFont typeface="Arial"/>
              <a:buChar char="•"/>
            </a:pPr>
            <a:r>
              <a:rPr lang="en-US" sz="3499">
                <a:solidFill>
                  <a:srgbClr val="FFA923"/>
                </a:solidFill>
                <a:latin typeface="Public Sans Bold"/>
              </a:rPr>
              <a:t>NEW SINCE 2017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7153342" y="3272844"/>
            <a:ext cx="1352406" cy="135240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23"/>
            </a:solidFill>
          </p:spPr>
          <p:txBody>
            <a:bodyPr/>
            <a:lstStyle/>
            <a:p>
              <a:endParaRPr lang="en-TT"/>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3079"/>
                </a:lnSpc>
              </a:pPr>
              <a:r>
                <a:rPr lang="en-US" sz="2199">
                  <a:solidFill>
                    <a:srgbClr val="FFFFFF"/>
                  </a:solidFill>
                  <a:latin typeface="Public Sans Bold"/>
                </a:rPr>
                <a:t>01</a:t>
              </a:r>
            </a:p>
          </p:txBody>
        </p:sp>
      </p:grpSp>
      <p:grpSp>
        <p:nvGrpSpPr>
          <p:cNvPr id="5" name="Group 5"/>
          <p:cNvGrpSpPr/>
          <p:nvPr/>
        </p:nvGrpSpPr>
        <p:grpSpPr>
          <a:xfrm>
            <a:off x="7153342" y="4999331"/>
            <a:ext cx="1352406" cy="135240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079"/>
                </a:lnSpc>
              </a:pPr>
              <a:r>
                <a:rPr lang="en-US" sz="2199">
                  <a:solidFill>
                    <a:srgbClr val="FFFFFF"/>
                  </a:solidFill>
                  <a:latin typeface="Public Sans Bold"/>
                </a:rPr>
                <a:t>02</a:t>
              </a:r>
            </a:p>
          </p:txBody>
        </p:sp>
      </p:grpSp>
      <p:grpSp>
        <p:nvGrpSpPr>
          <p:cNvPr id="8" name="Group 8"/>
          <p:cNvGrpSpPr/>
          <p:nvPr/>
        </p:nvGrpSpPr>
        <p:grpSpPr>
          <a:xfrm>
            <a:off x="7153342" y="6725818"/>
            <a:ext cx="1352406" cy="135240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23"/>
            </a:solidFill>
          </p:spPr>
          <p:txBody>
            <a:bodyPr/>
            <a:lstStyle/>
            <a:p>
              <a:endParaRPr lang="en-TT"/>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079"/>
                </a:lnSpc>
              </a:pPr>
              <a:r>
                <a:rPr lang="en-US" sz="2199">
                  <a:solidFill>
                    <a:srgbClr val="FFFFFF"/>
                  </a:solidFill>
                  <a:latin typeface="Public Sans Bold"/>
                </a:rPr>
                <a:t>03</a:t>
              </a:r>
            </a:p>
          </p:txBody>
        </p:sp>
      </p:grpSp>
      <p:grpSp>
        <p:nvGrpSpPr>
          <p:cNvPr id="11" name="Group 11"/>
          <p:cNvGrpSpPr/>
          <p:nvPr/>
        </p:nvGrpSpPr>
        <p:grpSpPr>
          <a:xfrm>
            <a:off x="7153342" y="8452305"/>
            <a:ext cx="1352406" cy="135240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079"/>
                </a:lnSpc>
              </a:pPr>
              <a:r>
                <a:rPr lang="en-US" sz="2199">
                  <a:solidFill>
                    <a:srgbClr val="FFFFFF"/>
                  </a:solidFill>
                  <a:latin typeface="Public Sans Bold"/>
                </a:rPr>
                <a:t>04</a:t>
              </a:r>
            </a:p>
          </p:txBody>
        </p:sp>
      </p:grpSp>
      <p:sp>
        <p:nvSpPr>
          <p:cNvPr id="14" name="TextBox 14"/>
          <p:cNvSpPr txBox="1"/>
          <p:nvPr/>
        </p:nvSpPr>
        <p:spPr>
          <a:xfrm>
            <a:off x="9173310" y="3553135"/>
            <a:ext cx="6470927" cy="706100"/>
          </a:xfrm>
          <a:prstGeom prst="rect">
            <a:avLst/>
          </a:prstGeom>
        </p:spPr>
        <p:txBody>
          <a:bodyPr lIns="0" tIns="0" rIns="0" bIns="0" rtlCol="0" anchor="t">
            <a:spAutoFit/>
          </a:bodyPr>
          <a:lstStyle/>
          <a:p>
            <a:pPr>
              <a:lnSpc>
                <a:spcPts val="5820"/>
              </a:lnSpc>
              <a:spcBef>
                <a:spcPct val="0"/>
              </a:spcBef>
            </a:pPr>
            <a:r>
              <a:rPr lang="en-US" sz="4157">
                <a:solidFill>
                  <a:srgbClr val="4F8A8B"/>
                </a:solidFill>
                <a:latin typeface="Public Sans Bold"/>
              </a:rPr>
              <a:t>THE CHURCH SYMBOL</a:t>
            </a:r>
          </a:p>
        </p:txBody>
      </p:sp>
      <p:sp>
        <p:nvSpPr>
          <p:cNvPr id="15" name="TextBox 15"/>
          <p:cNvSpPr txBox="1"/>
          <p:nvPr/>
        </p:nvSpPr>
        <p:spPr>
          <a:xfrm>
            <a:off x="9173310" y="5279622"/>
            <a:ext cx="5012048" cy="706100"/>
          </a:xfrm>
          <a:prstGeom prst="rect">
            <a:avLst/>
          </a:prstGeom>
        </p:spPr>
        <p:txBody>
          <a:bodyPr lIns="0" tIns="0" rIns="0" bIns="0" rtlCol="0" anchor="t">
            <a:spAutoFit/>
          </a:bodyPr>
          <a:lstStyle/>
          <a:p>
            <a:pPr>
              <a:lnSpc>
                <a:spcPts val="5820"/>
              </a:lnSpc>
              <a:spcBef>
                <a:spcPct val="0"/>
              </a:spcBef>
            </a:pPr>
            <a:r>
              <a:rPr lang="en-US" sz="4157">
                <a:solidFill>
                  <a:srgbClr val="4F8A8B"/>
                </a:solidFill>
                <a:latin typeface="Public Sans Bold"/>
              </a:rPr>
              <a:t>THE IDENTIFIER</a:t>
            </a:r>
          </a:p>
        </p:txBody>
      </p:sp>
      <p:sp>
        <p:nvSpPr>
          <p:cNvPr id="16" name="TextBox 16"/>
          <p:cNvSpPr txBox="1"/>
          <p:nvPr/>
        </p:nvSpPr>
        <p:spPr>
          <a:xfrm>
            <a:off x="9173310" y="7008751"/>
            <a:ext cx="5012048" cy="706100"/>
          </a:xfrm>
          <a:prstGeom prst="rect">
            <a:avLst/>
          </a:prstGeom>
        </p:spPr>
        <p:txBody>
          <a:bodyPr lIns="0" tIns="0" rIns="0" bIns="0" rtlCol="0" anchor="t">
            <a:spAutoFit/>
          </a:bodyPr>
          <a:lstStyle/>
          <a:p>
            <a:pPr>
              <a:lnSpc>
                <a:spcPts val="5820"/>
              </a:lnSpc>
              <a:spcBef>
                <a:spcPct val="0"/>
              </a:spcBef>
            </a:pPr>
            <a:r>
              <a:rPr lang="en-US" sz="4157">
                <a:solidFill>
                  <a:srgbClr val="4F8A8B"/>
                </a:solidFill>
                <a:latin typeface="Public Sans Bold"/>
              </a:rPr>
              <a:t>COLOUR PALETTE</a:t>
            </a:r>
          </a:p>
        </p:txBody>
      </p:sp>
      <p:sp>
        <p:nvSpPr>
          <p:cNvPr id="17" name="TextBox 17"/>
          <p:cNvSpPr txBox="1"/>
          <p:nvPr/>
        </p:nvSpPr>
        <p:spPr>
          <a:xfrm>
            <a:off x="9173310" y="8732595"/>
            <a:ext cx="5012048" cy="706100"/>
          </a:xfrm>
          <a:prstGeom prst="rect">
            <a:avLst/>
          </a:prstGeom>
        </p:spPr>
        <p:txBody>
          <a:bodyPr lIns="0" tIns="0" rIns="0" bIns="0" rtlCol="0" anchor="t">
            <a:spAutoFit/>
          </a:bodyPr>
          <a:lstStyle/>
          <a:p>
            <a:pPr>
              <a:lnSpc>
                <a:spcPts val="5820"/>
              </a:lnSpc>
              <a:spcBef>
                <a:spcPct val="0"/>
              </a:spcBef>
            </a:pPr>
            <a:r>
              <a:rPr lang="en-US" sz="4157">
                <a:solidFill>
                  <a:srgbClr val="4F8A8B"/>
                </a:solidFill>
                <a:latin typeface="Public Sans Bold"/>
              </a:rPr>
              <a:t>CREATION GRID</a:t>
            </a:r>
          </a:p>
        </p:txBody>
      </p:sp>
      <p:grpSp>
        <p:nvGrpSpPr>
          <p:cNvPr id="18" name="Group 18"/>
          <p:cNvGrpSpPr/>
          <p:nvPr/>
        </p:nvGrpSpPr>
        <p:grpSpPr>
          <a:xfrm>
            <a:off x="3992092" y="6035455"/>
            <a:ext cx="2219495" cy="221949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txBody>
            <a:bodyPr/>
            <a:lstStyle/>
            <a:p>
              <a:endParaRPr lang="en-TT"/>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6799119" y="1057275"/>
            <a:ext cx="10460181" cy="1184275"/>
          </a:xfrm>
          <a:prstGeom prst="rect">
            <a:avLst/>
          </a:prstGeom>
        </p:spPr>
        <p:txBody>
          <a:bodyPr lIns="0" tIns="0" rIns="0" bIns="0" rtlCol="0" anchor="t">
            <a:spAutoFit/>
          </a:bodyPr>
          <a:lstStyle/>
          <a:p>
            <a:pPr>
              <a:lnSpc>
                <a:spcPts val="9200"/>
              </a:lnSpc>
            </a:pPr>
            <a:r>
              <a:rPr lang="en-US" sz="8000">
                <a:solidFill>
                  <a:srgbClr val="3E8397"/>
                </a:solidFill>
                <a:latin typeface="Livvic Bold"/>
              </a:rPr>
              <a:t>IDENTITY ELEMENTS</a:t>
            </a:r>
          </a:p>
        </p:txBody>
      </p:sp>
      <p:grpSp>
        <p:nvGrpSpPr>
          <p:cNvPr id="22" name="Group 22"/>
          <p:cNvGrpSpPr>
            <a:grpSpLocks noChangeAspect="1"/>
          </p:cNvGrpSpPr>
          <p:nvPr/>
        </p:nvGrpSpPr>
        <p:grpSpPr>
          <a:xfrm>
            <a:off x="-4662446" y="0"/>
            <a:ext cx="11382291" cy="11337829"/>
            <a:chOff x="0" y="0"/>
            <a:chExt cx="6502400" cy="6477000"/>
          </a:xfrm>
        </p:grpSpPr>
        <p:sp>
          <p:nvSpPr>
            <p:cNvPr id="23" name="Freeform 2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46939" r="-23602"/>
              </a:stretch>
            </a:blipFill>
          </p:spPr>
          <p:txBody>
            <a:bodyPr/>
            <a:lstStyle/>
            <a:p>
              <a:endParaRPr lang="en-TT"/>
            </a:p>
          </p:txBody>
        </p:sp>
        <p:sp>
          <p:nvSpPr>
            <p:cNvPr id="24" name="Freeform 2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4F8A8B"/>
            </a:solidFill>
          </p:spPr>
          <p:txBody>
            <a:bodyPr/>
            <a:lstStyle/>
            <a:p>
              <a:endParaRPr lang="en-TT"/>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16778613" y="6455866"/>
            <a:ext cx="3859709" cy="3859709"/>
          </a:xfrm>
          <a:custGeom>
            <a:avLst/>
            <a:gdLst/>
            <a:ahLst/>
            <a:cxnLst/>
            <a:rect l="l" t="t" r="r" b="b"/>
            <a:pathLst>
              <a:path w="3859709" h="3859709">
                <a:moveTo>
                  <a:pt x="0" y="0"/>
                </a:moveTo>
                <a:lnTo>
                  <a:pt x="3859709" y="0"/>
                </a:lnTo>
                <a:lnTo>
                  <a:pt x="3859709" y="3859709"/>
                </a:lnTo>
                <a:lnTo>
                  <a:pt x="0" y="3859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a:p>
        </p:txBody>
      </p:sp>
      <p:grpSp>
        <p:nvGrpSpPr>
          <p:cNvPr id="3" name="Group 3"/>
          <p:cNvGrpSpPr/>
          <p:nvPr/>
        </p:nvGrpSpPr>
        <p:grpSpPr>
          <a:xfrm>
            <a:off x="274933" y="2114299"/>
            <a:ext cx="5679459" cy="6271422"/>
            <a:chOff x="0" y="0"/>
            <a:chExt cx="1495825" cy="1651732"/>
          </a:xfrm>
        </p:grpSpPr>
        <p:sp>
          <p:nvSpPr>
            <p:cNvPr id="4" name="Freeform 4"/>
            <p:cNvSpPr/>
            <p:nvPr/>
          </p:nvSpPr>
          <p:spPr>
            <a:xfrm>
              <a:off x="0" y="0"/>
              <a:ext cx="1495825" cy="1651733"/>
            </a:xfrm>
            <a:custGeom>
              <a:avLst/>
              <a:gdLst/>
              <a:ahLst/>
              <a:cxnLst/>
              <a:rect l="l" t="t" r="r" b="b"/>
              <a:pathLst>
                <a:path w="1495825" h="1651733">
                  <a:moveTo>
                    <a:pt x="0" y="0"/>
                  </a:moveTo>
                  <a:lnTo>
                    <a:pt x="1495825" y="0"/>
                  </a:lnTo>
                  <a:lnTo>
                    <a:pt x="1495825" y="1651733"/>
                  </a:lnTo>
                  <a:lnTo>
                    <a:pt x="0" y="1651733"/>
                  </a:lnTo>
                  <a:close/>
                </a:path>
              </a:pathLst>
            </a:custGeom>
            <a:solidFill>
              <a:srgbClr val="FFA923"/>
            </a:solidFill>
          </p:spPr>
          <p:txBody>
            <a:bodyPr/>
            <a:lstStyle/>
            <a:p>
              <a:endParaRPr lang="en-TT"/>
            </a:p>
          </p:txBody>
        </p:sp>
        <p:sp>
          <p:nvSpPr>
            <p:cNvPr id="5" name="TextBox 5"/>
            <p:cNvSpPr txBox="1"/>
            <p:nvPr/>
          </p:nvSpPr>
          <p:spPr>
            <a:xfrm>
              <a:off x="0" y="-57150"/>
              <a:ext cx="1495825" cy="1708882"/>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a:off x="1806195" y="2623528"/>
            <a:ext cx="4911879" cy="5252963"/>
          </a:xfrm>
          <a:custGeom>
            <a:avLst/>
            <a:gdLst/>
            <a:ahLst/>
            <a:cxnLst/>
            <a:rect l="l" t="t" r="r" b="b"/>
            <a:pathLst>
              <a:path w="4911879" h="5252963">
                <a:moveTo>
                  <a:pt x="0" y="0"/>
                </a:moveTo>
                <a:lnTo>
                  <a:pt x="4911879" y="0"/>
                </a:lnTo>
                <a:lnTo>
                  <a:pt x="4911879" y="5252963"/>
                </a:lnTo>
                <a:lnTo>
                  <a:pt x="0" y="5252963"/>
                </a:lnTo>
                <a:lnTo>
                  <a:pt x="0" y="0"/>
                </a:lnTo>
                <a:close/>
              </a:path>
            </a:pathLst>
          </a:custGeom>
          <a:blipFill>
            <a:blip r:embed="rId4"/>
            <a:stretch>
              <a:fillRect l="-194574" t="-78276" r="-245480" b="-105779"/>
            </a:stretch>
          </a:blipFill>
        </p:spPr>
        <p:txBody>
          <a:bodyPr/>
          <a:lstStyle/>
          <a:p>
            <a:endParaRPr lang="en-TT"/>
          </a:p>
        </p:txBody>
      </p:sp>
      <p:sp>
        <p:nvSpPr>
          <p:cNvPr id="7" name="TextBox 7"/>
          <p:cNvSpPr txBox="1"/>
          <p:nvPr/>
        </p:nvSpPr>
        <p:spPr>
          <a:xfrm>
            <a:off x="7729133" y="2151237"/>
            <a:ext cx="8115300" cy="696595"/>
          </a:xfrm>
          <a:prstGeom prst="rect">
            <a:avLst/>
          </a:prstGeom>
        </p:spPr>
        <p:txBody>
          <a:bodyPr lIns="0" tIns="0" rIns="0" bIns="0" rtlCol="0" anchor="t">
            <a:spAutoFit/>
          </a:bodyPr>
          <a:lstStyle/>
          <a:p>
            <a:pPr>
              <a:lnSpc>
                <a:spcPts val="5405"/>
              </a:lnSpc>
            </a:pPr>
            <a:r>
              <a:rPr lang="en-US" sz="4700" spc="164">
                <a:solidFill>
                  <a:srgbClr val="FFA923"/>
                </a:solidFill>
                <a:latin typeface="Livvic Bold"/>
              </a:rPr>
              <a:t>THE CHURCH SYMBOL</a:t>
            </a:r>
          </a:p>
        </p:txBody>
      </p:sp>
      <p:sp>
        <p:nvSpPr>
          <p:cNvPr id="8" name="TextBox 8"/>
          <p:cNvSpPr txBox="1"/>
          <p:nvPr/>
        </p:nvSpPr>
        <p:spPr>
          <a:xfrm>
            <a:off x="7199002" y="2876408"/>
            <a:ext cx="8645431" cy="6644005"/>
          </a:xfrm>
          <a:prstGeom prst="rect">
            <a:avLst/>
          </a:prstGeom>
        </p:spPr>
        <p:txBody>
          <a:bodyPr lIns="0" tIns="0" rIns="0" bIns="0" rtlCol="0" anchor="t">
            <a:spAutoFit/>
          </a:bodyPr>
          <a:lstStyle/>
          <a:p>
            <a:pPr marL="755647" lvl="1" indent="-377824">
              <a:lnSpc>
                <a:spcPts val="5284"/>
              </a:lnSpc>
              <a:buFont typeface="Arial"/>
              <a:buChar char="•"/>
            </a:pPr>
            <a:r>
              <a:rPr lang="en-US" sz="3499">
                <a:solidFill>
                  <a:srgbClr val="000000"/>
                </a:solidFill>
                <a:latin typeface="Public Sans"/>
              </a:rPr>
              <a:t>The Seventh-day Adventist symbol, in use since 1997, serves as our primary visual identifier. </a:t>
            </a:r>
          </a:p>
          <a:p>
            <a:pPr marL="755647" lvl="1" indent="-377824">
              <a:lnSpc>
                <a:spcPts val="5284"/>
              </a:lnSpc>
              <a:buFont typeface="Arial"/>
              <a:buChar char="•"/>
            </a:pPr>
            <a:r>
              <a:rPr lang="en-US" sz="3499">
                <a:solidFill>
                  <a:srgbClr val="000000"/>
                </a:solidFill>
                <a:latin typeface="Public Sans"/>
              </a:rPr>
              <a:t>While it may not convey everything, its consistent use has endowed it with deep significance for those familiar with it. </a:t>
            </a:r>
          </a:p>
          <a:p>
            <a:pPr marL="755647" lvl="1" indent="-377824">
              <a:lnSpc>
                <a:spcPts val="5284"/>
              </a:lnSpc>
              <a:buFont typeface="Arial"/>
              <a:buChar char="•"/>
            </a:pPr>
            <a:r>
              <a:rPr lang="en-US" sz="3499">
                <a:solidFill>
                  <a:srgbClr val="000000"/>
                </a:solidFill>
                <a:latin typeface="Public Sans"/>
              </a:rPr>
              <a:t>The symbol primarily functions as a container for attributed meaning rather than a theological statement.</a:t>
            </a:r>
          </a:p>
        </p:txBody>
      </p:sp>
      <p:sp>
        <p:nvSpPr>
          <p:cNvPr id="9" name="TextBox 9"/>
          <p:cNvSpPr txBox="1"/>
          <p:nvPr/>
        </p:nvSpPr>
        <p:spPr>
          <a:xfrm>
            <a:off x="274933" y="803003"/>
            <a:ext cx="11511850" cy="1184275"/>
          </a:xfrm>
          <a:prstGeom prst="rect">
            <a:avLst/>
          </a:prstGeom>
        </p:spPr>
        <p:txBody>
          <a:bodyPr lIns="0" tIns="0" rIns="0" bIns="0" rtlCol="0" anchor="t">
            <a:spAutoFit/>
          </a:bodyPr>
          <a:lstStyle/>
          <a:p>
            <a:pPr>
              <a:lnSpc>
                <a:spcPts val="9200"/>
              </a:lnSpc>
            </a:pPr>
            <a:r>
              <a:rPr lang="en-US" sz="8000">
                <a:solidFill>
                  <a:srgbClr val="3E8397"/>
                </a:solidFill>
                <a:latin typeface="Livvic Bold"/>
              </a:rPr>
              <a:t>IDENTITY ELEMENTS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16622314" y="6427291"/>
            <a:ext cx="3859709" cy="3859709"/>
          </a:xfrm>
          <a:custGeom>
            <a:avLst/>
            <a:gdLst/>
            <a:ahLst/>
            <a:cxnLst/>
            <a:rect l="l" t="t" r="r" b="b"/>
            <a:pathLst>
              <a:path w="3859709" h="3859709">
                <a:moveTo>
                  <a:pt x="0" y="0"/>
                </a:moveTo>
                <a:lnTo>
                  <a:pt x="3859709" y="0"/>
                </a:lnTo>
                <a:lnTo>
                  <a:pt x="3859709" y="3859709"/>
                </a:lnTo>
                <a:lnTo>
                  <a:pt x="0" y="3859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a:p>
        </p:txBody>
      </p:sp>
      <p:grpSp>
        <p:nvGrpSpPr>
          <p:cNvPr id="3" name="Group 3"/>
          <p:cNvGrpSpPr/>
          <p:nvPr/>
        </p:nvGrpSpPr>
        <p:grpSpPr>
          <a:xfrm>
            <a:off x="274933" y="2114299"/>
            <a:ext cx="5679459" cy="6271422"/>
            <a:chOff x="0" y="0"/>
            <a:chExt cx="1495825" cy="1651732"/>
          </a:xfrm>
        </p:grpSpPr>
        <p:sp>
          <p:nvSpPr>
            <p:cNvPr id="4" name="Freeform 4"/>
            <p:cNvSpPr/>
            <p:nvPr/>
          </p:nvSpPr>
          <p:spPr>
            <a:xfrm>
              <a:off x="0" y="0"/>
              <a:ext cx="1495825" cy="1651733"/>
            </a:xfrm>
            <a:custGeom>
              <a:avLst/>
              <a:gdLst/>
              <a:ahLst/>
              <a:cxnLst/>
              <a:rect l="l" t="t" r="r" b="b"/>
              <a:pathLst>
                <a:path w="1495825" h="1651733">
                  <a:moveTo>
                    <a:pt x="0" y="0"/>
                  </a:moveTo>
                  <a:lnTo>
                    <a:pt x="1495825" y="0"/>
                  </a:lnTo>
                  <a:lnTo>
                    <a:pt x="1495825" y="1651733"/>
                  </a:lnTo>
                  <a:lnTo>
                    <a:pt x="0" y="1651733"/>
                  </a:lnTo>
                  <a:close/>
                </a:path>
              </a:pathLst>
            </a:custGeom>
            <a:solidFill>
              <a:srgbClr val="FFA923"/>
            </a:solidFill>
          </p:spPr>
          <p:txBody>
            <a:bodyPr/>
            <a:lstStyle/>
            <a:p>
              <a:endParaRPr lang="en-TT"/>
            </a:p>
          </p:txBody>
        </p:sp>
        <p:sp>
          <p:nvSpPr>
            <p:cNvPr id="5" name="TextBox 5"/>
            <p:cNvSpPr txBox="1"/>
            <p:nvPr/>
          </p:nvSpPr>
          <p:spPr>
            <a:xfrm>
              <a:off x="0" y="-57150"/>
              <a:ext cx="1495825" cy="1708882"/>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a:off x="1028700" y="2461522"/>
            <a:ext cx="5846996" cy="3401881"/>
          </a:xfrm>
          <a:custGeom>
            <a:avLst/>
            <a:gdLst/>
            <a:ahLst/>
            <a:cxnLst/>
            <a:rect l="l" t="t" r="r" b="b"/>
            <a:pathLst>
              <a:path w="5846996" h="3401881">
                <a:moveTo>
                  <a:pt x="0" y="0"/>
                </a:moveTo>
                <a:lnTo>
                  <a:pt x="5846996" y="0"/>
                </a:lnTo>
                <a:lnTo>
                  <a:pt x="5846996" y="3401881"/>
                </a:lnTo>
                <a:lnTo>
                  <a:pt x="0" y="3401881"/>
                </a:lnTo>
                <a:lnTo>
                  <a:pt x="0" y="0"/>
                </a:lnTo>
                <a:close/>
              </a:path>
            </a:pathLst>
          </a:custGeom>
          <a:blipFill>
            <a:blip r:embed="rId4"/>
            <a:stretch>
              <a:fillRect l="-123574" t="-92866" r="-49112" b="-70767"/>
            </a:stretch>
          </a:blipFill>
        </p:spPr>
        <p:txBody>
          <a:bodyPr/>
          <a:lstStyle/>
          <a:p>
            <a:endParaRPr lang="en-TT"/>
          </a:p>
        </p:txBody>
      </p:sp>
      <p:sp>
        <p:nvSpPr>
          <p:cNvPr id="7" name="Freeform 7"/>
          <p:cNvSpPr/>
          <p:nvPr/>
        </p:nvSpPr>
        <p:spPr>
          <a:xfrm>
            <a:off x="1028700" y="5066188"/>
            <a:ext cx="5846996" cy="2945280"/>
          </a:xfrm>
          <a:custGeom>
            <a:avLst/>
            <a:gdLst/>
            <a:ahLst/>
            <a:cxnLst/>
            <a:rect l="l" t="t" r="r" b="b"/>
            <a:pathLst>
              <a:path w="5846996" h="2945280">
                <a:moveTo>
                  <a:pt x="0" y="0"/>
                </a:moveTo>
                <a:lnTo>
                  <a:pt x="5846996" y="0"/>
                </a:lnTo>
                <a:lnTo>
                  <a:pt x="5846996" y="2945280"/>
                </a:lnTo>
                <a:lnTo>
                  <a:pt x="0" y="2945280"/>
                </a:lnTo>
                <a:lnTo>
                  <a:pt x="0" y="0"/>
                </a:lnTo>
                <a:close/>
              </a:path>
            </a:pathLst>
          </a:custGeom>
          <a:blipFill>
            <a:blip r:embed="rId5"/>
            <a:stretch>
              <a:fillRect l="-107060" t="-123501" r="-41956" b="-54570"/>
            </a:stretch>
          </a:blipFill>
        </p:spPr>
        <p:txBody>
          <a:bodyPr/>
          <a:lstStyle/>
          <a:p>
            <a:endParaRPr lang="en-TT"/>
          </a:p>
        </p:txBody>
      </p:sp>
      <p:sp>
        <p:nvSpPr>
          <p:cNvPr id="8" name="TextBox 8"/>
          <p:cNvSpPr txBox="1"/>
          <p:nvPr/>
        </p:nvSpPr>
        <p:spPr>
          <a:xfrm>
            <a:off x="7729133" y="2151237"/>
            <a:ext cx="8115300" cy="696595"/>
          </a:xfrm>
          <a:prstGeom prst="rect">
            <a:avLst/>
          </a:prstGeom>
        </p:spPr>
        <p:txBody>
          <a:bodyPr lIns="0" tIns="0" rIns="0" bIns="0" rtlCol="0" anchor="t">
            <a:spAutoFit/>
          </a:bodyPr>
          <a:lstStyle/>
          <a:p>
            <a:pPr>
              <a:lnSpc>
                <a:spcPts val="5405"/>
              </a:lnSpc>
            </a:pPr>
            <a:r>
              <a:rPr lang="en-US" sz="4700" spc="164">
                <a:solidFill>
                  <a:srgbClr val="FFA923"/>
                </a:solidFill>
                <a:latin typeface="Livvic Bold"/>
              </a:rPr>
              <a:t>THE IDENTIFIER</a:t>
            </a:r>
          </a:p>
        </p:txBody>
      </p:sp>
      <p:sp>
        <p:nvSpPr>
          <p:cNvPr id="9" name="TextBox 9"/>
          <p:cNvSpPr txBox="1"/>
          <p:nvPr/>
        </p:nvSpPr>
        <p:spPr>
          <a:xfrm>
            <a:off x="7729133" y="3159675"/>
            <a:ext cx="8645431" cy="6050311"/>
          </a:xfrm>
          <a:prstGeom prst="rect">
            <a:avLst/>
          </a:prstGeom>
        </p:spPr>
        <p:txBody>
          <a:bodyPr lIns="0" tIns="0" rIns="0" bIns="0" rtlCol="0" anchor="t">
            <a:spAutoFit/>
          </a:bodyPr>
          <a:lstStyle/>
          <a:p>
            <a:pPr marL="755647" lvl="1" indent="-377824">
              <a:lnSpc>
                <a:spcPts val="5284"/>
              </a:lnSpc>
              <a:buFont typeface="Arial"/>
              <a:buChar char="•"/>
            </a:pPr>
            <a:r>
              <a:rPr lang="en-US" sz="3499" dirty="0">
                <a:solidFill>
                  <a:srgbClr val="000000"/>
                </a:solidFill>
                <a:latin typeface="Public Sans"/>
              </a:rPr>
              <a:t>The Identifier refers to the TYPOGRAPHY used in the Church Name and consists of two fonts. </a:t>
            </a:r>
          </a:p>
          <a:p>
            <a:pPr marL="755647" lvl="1" indent="-377824">
              <a:lnSpc>
                <a:spcPts val="5284"/>
              </a:lnSpc>
              <a:buFont typeface="Arial"/>
              <a:buChar char="•"/>
            </a:pPr>
            <a:r>
              <a:rPr lang="en-US" sz="3499" dirty="0">
                <a:solidFill>
                  <a:srgbClr val="000000"/>
                </a:solidFill>
                <a:latin typeface="Public Sans"/>
              </a:rPr>
              <a:t>ADVENT SANS and NOTO SERIF. </a:t>
            </a:r>
          </a:p>
          <a:p>
            <a:pPr marL="755647" lvl="1" indent="-377824">
              <a:lnSpc>
                <a:spcPts val="5284"/>
              </a:lnSpc>
              <a:buFont typeface="Arial"/>
              <a:buChar char="•"/>
            </a:pPr>
            <a:r>
              <a:rPr lang="en-US" sz="3499" dirty="0">
                <a:solidFill>
                  <a:srgbClr val="000000"/>
                </a:solidFill>
                <a:latin typeface="Public Sans"/>
              </a:rPr>
              <a:t>Unless using pre-existing entity logos/wordmarks, it is recommended that entities transition to or use Advent Sans to set their entity names moving forward. </a:t>
            </a:r>
          </a:p>
        </p:txBody>
      </p:sp>
      <p:sp>
        <p:nvSpPr>
          <p:cNvPr id="10" name="TextBox 10"/>
          <p:cNvSpPr txBox="1"/>
          <p:nvPr/>
        </p:nvSpPr>
        <p:spPr>
          <a:xfrm>
            <a:off x="274933" y="803003"/>
            <a:ext cx="11511850" cy="1184275"/>
          </a:xfrm>
          <a:prstGeom prst="rect">
            <a:avLst/>
          </a:prstGeom>
        </p:spPr>
        <p:txBody>
          <a:bodyPr lIns="0" tIns="0" rIns="0" bIns="0" rtlCol="0" anchor="t">
            <a:spAutoFit/>
          </a:bodyPr>
          <a:lstStyle/>
          <a:p>
            <a:pPr>
              <a:lnSpc>
                <a:spcPts val="9200"/>
              </a:lnSpc>
            </a:pPr>
            <a:r>
              <a:rPr lang="en-US" sz="8000">
                <a:solidFill>
                  <a:srgbClr val="3E8397"/>
                </a:solidFill>
                <a:latin typeface="Livvic Bold"/>
              </a:rPr>
              <a:t>IDENTITY ELEMENTS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16622314" y="6427291"/>
            <a:ext cx="3859709" cy="3859709"/>
          </a:xfrm>
          <a:custGeom>
            <a:avLst/>
            <a:gdLst/>
            <a:ahLst/>
            <a:cxnLst/>
            <a:rect l="l" t="t" r="r" b="b"/>
            <a:pathLst>
              <a:path w="3859709" h="3859709">
                <a:moveTo>
                  <a:pt x="0" y="0"/>
                </a:moveTo>
                <a:lnTo>
                  <a:pt x="3859709" y="0"/>
                </a:lnTo>
                <a:lnTo>
                  <a:pt x="3859709" y="3859709"/>
                </a:lnTo>
                <a:lnTo>
                  <a:pt x="0" y="3859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a:p>
        </p:txBody>
      </p:sp>
      <p:grpSp>
        <p:nvGrpSpPr>
          <p:cNvPr id="3" name="Group 3"/>
          <p:cNvGrpSpPr/>
          <p:nvPr/>
        </p:nvGrpSpPr>
        <p:grpSpPr>
          <a:xfrm>
            <a:off x="274933" y="2114299"/>
            <a:ext cx="5679459" cy="6271422"/>
            <a:chOff x="0" y="0"/>
            <a:chExt cx="1495825" cy="1651732"/>
          </a:xfrm>
        </p:grpSpPr>
        <p:sp>
          <p:nvSpPr>
            <p:cNvPr id="4" name="Freeform 4"/>
            <p:cNvSpPr/>
            <p:nvPr/>
          </p:nvSpPr>
          <p:spPr>
            <a:xfrm>
              <a:off x="0" y="0"/>
              <a:ext cx="1495825" cy="1651733"/>
            </a:xfrm>
            <a:custGeom>
              <a:avLst/>
              <a:gdLst/>
              <a:ahLst/>
              <a:cxnLst/>
              <a:rect l="l" t="t" r="r" b="b"/>
              <a:pathLst>
                <a:path w="1495825" h="1651733">
                  <a:moveTo>
                    <a:pt x="0" y="0"/>
                  </a:moveTo>
                  <a:lnTo>
                    <a:pt x="1495825" y="0"/>
                  </a:lnTo>
                  <a:lnTo>
                    <a:pt x="1495825" y="1651733"/>
                  </a:lnTo>
                  <a:lnTo>
                    <a:pt x="0" y="1651733"/>
                  </a:lnTo>
                  <a:close/>
                </a:path>
              </a:pathLst>
            </a:custGeom>
            <a:solidFill>
              <a:srgbClr val="FFA923"/>
            </a:solidFill>
          </p:spPr>
          <p:txBody>
            <a:bodyPr/>
            <a:lstStyle/>
            <a:p>
              <a:endParaRPr lang="en-TT"/>
            </a:p>
          </p:txBody>
        </p:sp>
        <p:sp>
          <p:nvSpPr>
            <p:cNvPr id="5" name="TextBox 5"/>
            <p:cNvSpPr txBox="1"/>
            <p:nvPr/>
          </p:nvSpPr>
          <p:spPr>
            <a:xfrm>
              <a:off x="0" y="-57150"/>
              <a:ext cx="1495825" cy="1708882"/>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a:off x="735939" y="2678701"/>
            <a:ext cx="11050844" cy="5191851"/>
          </a:xfrm>
          <a:custGeom>
            <a:avLst/>
            <a:gdLst/>
            <a:ahLst/>
            <a:cxnLst/>
            <a:rect l="l" t="t" r="r" b="b"/>
            <a:pathLst>
              <a:path w="11050844" h="5191851">
                <a:moveTo>
                  <a:pt x="0" y="0"/>
                </a:moveTo>
                <a:lnTo>
                  <a:pt x="11050844" y="0"/>
                </a:lnTo>
                <a:lnTo>
                  <a:pt x="11050844" y="5191851"/>
                </a:lnTo>
                <a:lnTo>
                  <a:pt x="0" y="5191851"/>
                </a:lnTo>
                <a:lnTo>
                  <a:pt x="0" y="0"/>
                </a:lnTo>
                <a:close/>
              </a:path>
            </a:pathLst>
          </a:custGeom>
          <a:blipFill>
            <a:blip r:embed="rId4"/>
            <a:stretch>
              <a:fillRect t="-46716" r="-79067" b="-67677"/>
            </a:stretch>
          </a:blipFill>
        </p:spPr>
        <p:txBody>
          <a:bodyPr/>
          <a:lstStyle/>
          <a:p>
            <a:endParaRPr lang="en-TT"/>
          </a:p>
        </p:txBody>
      </p:sp>
      <p:sp>
        <p:nvSpPr>
          <p:cNvPr id="7" name="TextBox 7"/>
          <p:cNvSpPr txBox="1"/>
          <p:nvPr/>
        </p:nvSpPr>
        <p:spPr>
          <a:xfrm>
            <a:off x="12366723" y="1982105"/>
            <a:ext cx="5273862" cy="696595"/>
          </a:xfrm>
          <a:prstGeom prst="rect">
            <a:avLst/>
          </a:prstGeom>
        </p:spPr>
        <p:txBody>
          <a:bodyPr lIns="0" tIns="0" rIns="0" bIns="0" rtlCol="0" anchor="t">
            <a:spAutoFit/>
          </a:bodyPr>
          <a:lstStyle/>
          <a:p>
            <a:pPr>
              <a:lnSpc>
                <a:spcPts val="5405"/>
              </a:lnSpc>
            </a:pPr>
            <a:r>
              <a:rPr lang="en-US" sz="4700" spc="164">
                <a:solidFill>
                  <a:srgbClr val="FFA923"/>
                </a:solidFill>
                <a:latin typeface="Livvic Bold"/>
              </a:rPr>
              <a:t>COLOR PALETTE</a:t>
            </a:r>
          </a:p>
        </p:txBody>
      </p:sp>
      <p:sp>
        <p:nvSpPr>
          <p:cNvPr id="8" name="TextBox 8"/>
          <p:cNvSpPr txBox="1"/>
          <p:nvPr/>
        </p:nvSpPr>
        <p:spPr>
          <a:xfrm>
            <a:off x="11786783" y="2733533"/>
            <a:ext cx="5472517" cy="5977255"/>
          </a:xfrm>
          <a:prstGeom prst="rect">
            <a:avLst/>
          </a:prstGeom>
        </p:spPr>
        <p:txBody>
          <a:bodyPr lIns="0" tIns="0" rIns="0" bIns="0" rtlCol="0" anchor="t">
            <a:spAutoFit/>
          </a:bodyPr>
          <a:lstStyle/>
          <a:p>
            <a:pPr marL="755647" lvl="1" indent="-377824">
              <a:lnSpc>
                <a:spcPts val="5284"/>
              </a:lnSpc>
              <a:buFont typeface="Arial"/>
              <a:buChar char="•"/>
            </a:pPr>
            <a:r>
              <a:rPr lang="en-US" sz="3499">
                <a:solidFill>
                  <a:srgbClr val="000000"/>
                </a:solidFill>
                <a:latin typeface="Public Sans"/>
              </a:rPr>
              <a:t>The symbol can adapt to complement layout elements but must maintain a single, solid color. </a:t>
            </a:r>
          </a:p>
          <a:p>
            <a:pPr marL="755647" lvl="1" indent="-377824">
              <a:lnSpc>
                <a:spcPts val="5284"/>
              </a:lnSpc>
              <a:buFont typeface="Arial"/>
              <a:buChar char="•"/>
            </a:pPr>
            <a:r>
              <a:rPr lang="en-US" sz="3499">
                <a:solidFill>
                  <a:srgbClr val="000000"/>
                </a:solidFill>
                <a:latin typeface="Public Sans"/>
              </a:rPr>
              <a:t>It's suggested to use the Sabbath column for tasteful color accents.</a:t>
            </a:r>
          </a:p>
        </p:txBody>
      </p:sp>
      <p:sp>
        <p:nvSpPr>
          <p:cNvPr id="9" name="TextBox 9"/>
          <p:cNvSpPr txBox="1"/>
          <p:nvPr/>
        </p:nvSpPr>
        <p:spPr>
          <a:xfrm>
            <a:off x="274933" y="803003"/>
            <a:ext cx="11511850" cy="1184275"/>
          </a:xfrm>
          <a:prstGeom prst="rect">
            <a:avLst/>
          </a:prstGeom>
        </p:spPr>
        <p:txBody>
          <a:bodyPr lIns="0" tIns="0" rIns="0" bIns="0" rtlCol="0" anchor="t">
            <a:spAutoFit/>
          </a:bodyPr>
          <a:lstStyle/>
          <a:p>
            <a:pPr>
              <a:lnSpc>
                <a:spcPts val="9200"/>
              </a:lnSpc>
            </a:pPr>
            <a:r>
              <a:rPr lang="en-US" sz="8000">
                <a:solidFill>
                  <a:srgbClr val="3E8397"/>
                </a:solidFill>
                <a:latin typeface="Livvic Bold"/>
              </a:rPr>
              <a:t>IDENTITY ELEMENTS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16622314" y="6427291"/>
            <a:ext cx="3859709" cy="3859709"/>
          </a:xfrm>
          <a:custGeom>
            <a:avLst/>
            <a:gdLst/>
            <a:ahLst/>
            <a:cxnLst/>
            <a:rect l="l" t="t" r="r" b="b"/>
            <a:pathLst>
              <a:path w="3859709" h="3859709">
                <a:moveTo>
                  <a:pt x="0" y="0"/>
                </a:moveTo>
                <a:lnTo>
                  <a:pt x="3859709" y="0"/>
                </a:lnTo>
                <a:lnTo>
                  <a:pt x="3859709" y="3859709"/>
                </a:lnTo>
                <a:lnTo>
                  <a:pt x="0" y="38597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a:p>
        </p:txBody>
      </p:sp>
      <p:grpSp>
        <p:nvGrpSpPr>
          <p:cNvPr id="3" name="Group 3"/>
          <p:cNvGrpSpPr/>
          <p:nvPr/>
        </p:nvGrpSpPr>
        <p:grpSpPr>
          <a:xfrm>
            <a:off x="274933" y="2114299"/>
            <a:ext cx="5679459" cy="6271422"/>
            <a:chOff x="0" y="0"/>
            <a:chExt cx="1495825" cy="1651732"/>
          </a:xfrm>
        </p:grpSpPr>
        <p:sp>
          <p:nvSpPr>
            <p:cNvPr id="4" name="Freeform 4"/>
            <p:cNvSpPr/>
            <p:nvPr/>
          </p:nvSpPr>
          <p:spPr>
            <a:xfrm>
              <a:off x="0" y="0"/>
              <a:ext cx="1495825" cy="1651733"/>
            </a:xfrm>
            <a:custGeom>
              <a:avLst/>
              <a:gdLst/>
              <a:ahLst/>
              <a:cxnLst/>
              <a:rect l="l" t="t" r="r" b="b"/>
              <a:pathLst>
                <a:path w="1495825" h="1651733">
                  <a:moveTo>
                    <a:pt x="0" y="0"/>
                  </a:moveTo>
                  <a:lnTo>
                    <a:pt x="1495825" y="0"/>
                  </a:lnTo>
                  <a:lnTo>
                    <a:pt x="1495825" y="1651733"/>
                  </a:lnTo>
                  <a:lnTo>
                    <a:pt x="0" y="1651733"/>
                  </a:lnTo>
                  <a:close/>
                </a:path>
              </a:pathLst>
            </a:custGeom>
            <a:solidFill>
              <a:srgbClr val="FFA923"/>
            </a:solidFill>
          </p:spPr>
          <p:txBody>
            <a:bodyPr/>
            <a:lstStyle/>
            <a:p>
              <a:endParaRPr lang="en-TT"/>
            </a:p>
          </p:txBody>
        </p:sp>
        <p:sp>
          <p:nvSpPr>
            <p:cNvPr id="5" name="TextBox 5"/>
            <p:cNvSpPr txBox="1"/>
            <p:nvPr/>
          </p:nvSpPr>
          <p:spPr>
            <a:xfrm>
              <a:off x="0" y="-57150"/>
              <a:ext cx="1495825" cy="1708882"/>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a:off x="1028700" y="2408418"/>
            <a:ext cx="8115300" cy="5508264"/>
          </a:xfrm>
          <a:custGeom>
            <a:avLst/>
            <a:gdLst/>
            <a:ahLst/>
            <a:cxnLst/>
            <a:rect l="l" t="t" r="r" b="b"/>
            <a:pathLst>
              <a:path w="8115300" h="5508264">
                <a:moveTo>
                  <a:pt x="0" y="0"/>
                </a:moveTo>
                <a:lnTo>
                  <a:pt x="8115300" y="0"/>
                </a:lnTo>
                <a:lnTo>
                  <a:pt x="8115300" y="5508264"/>
                </a:lnTo>
                <a:lnTo>
                  <a:pt x="0" y="5508264"/>
                </a:lnTo>
                <a:lnTo>
                  <a:pt x="0" y="0"/>
                </a:lnTo>
                <a:close/>
              </a:path>
            </a:pathLst>
          </a:custGeom>
          <a:blipFill>
            <a:blip r:embed="rId4"/>
            <a:stretch>
              <a:fillRect t="-25425" r="-75931" b="-20374"/>
            </a:stretch>
          </a:blipFill>
        </p:spPr>
        <p:txBody>
          <a:bodyPr/>
          <a:lstStyle/>
          <a:p>
            <a:endParaRPr lang="en-TT"/>
          </a:p>
        </p:txBody>
      </p:sp>
      <p:sp>
        <p:nvSpPr>
          <p:cNvPr id="7" name="TextBox 7"/>
          <p:cNvSpPr txBox="1"/>
          <p:nvPr/>
        </p:nvSpPr>
        <p:spPr>
          <a:xfrm>
            <a:off x="12366723" y="1867805"/>
            <a:ext cx="5273862" cy="696595"/>
          </a:xfrm>
          <a:prstGeom prst="rect">
            <a:avLst/>
          </a:prstGeom>
        </p:spPr>
        <p:txBody>
          <a:bodyPr lIns="0" tIns="0" rIns="0" bIns="0" rtlCol="0" anchor="t">
            <a:spAutoFit/>
          </a:bodyPr>
          <a:lstStyle/>
          <a:p>
            <a:pPr>
              <a:lnSpc>
                <a:spcPts val="5405"/>
              </a:lnSpc>
            </a:pPr>
            <a:r>
              <a:rPr lang="en-US" sz="4700" spc="164">
                <a:solidFill>
                  <a:srgbClr val="FFA923"/>
                </a:solidFill>
                <a:latin typeface="Livvic Bold"/>
              </a:rPr>
              <a:t>CREATION GRID</a:t>
            </a:r>
          </a:p>
        </p:txBody>
      </p:sp>
      <p:sp>
        <p:nvSpPr>
          <p:cNvPr id="8" name="TextBox 8"/>
          <p:cNvSpPr txBox="1"/>
          <p:nvPr/>
        </p:nvSpPr>
        <p:spPr>
          <a:xfrm>
            <a:off x="9712082" y="2450101"/>
            <a:ext cx="7547218" cy="5977255"/>
          </a:xfrm>
          <a:prstGeom prst="rect">
            <a:avLst/>
          </a:prstGeom>
        </p:spPr>
        <p:txBody>
          <a:bodyPr lIns="0" tIns="0" rIns="0" bIns="0" rtlCol="0" anchor="t">
            <a:spAutoFit/>
          </a:bodyPr>
          <a:lstStyle/>
          <a:p>
            <a:pPr marL="755647" lvl="1" indent="-377824">
              <a:lnSpc>
                <a:spcPts val="5284"/>
              </a:lnSpc>
              <a:buFont typeface="Arial"/>
              <a:buChar char="•"/>
            </a:pPr>
            <a:r>
              <a:rPr lang="en-US" sz="3499">
                <a:solidFill>
                  <a:srgbClr val="000000"/>
                </a:solidFill>
                <a:latin typeface="Public Sans"/>
              </a:rPr>
              <a:t>Celebrate the Sabbath uniquely; how you differentiate the Sabbath column is up to you, emphasizing contrast.</a:t>
            </a:r>
          </a:p>
          <a:p>
            <a:pPr marL="755647" lvl="1" indent="-377824">
              <a:lnSpc>
                <a:spcPts val="5284"/>
              </a:lnSpc>
              <a:buFont typeface="Arial"/>
              <a:buChar char="•"/>
            </a:pPr>
            <a:r>
              <a:rPr lang="en-US" sz="3499">
                <a:solidFill>
                  <a:srgbClr val="000000"/>
                </a:solidFill>
                <a:latin typeface="Public Sans"/>
              </a:rPr>
              <a:t>You can opt for complexity and colour in the first six columns or reserve it for the seventh column, ensuring a distinct appearance.</a:t>
            </a:r>
          </a:p>
        </p:txBody>
      </p:sp>
      <p:sp>
        <p:nvSpPr>
          <p:cNvPr id="9" name="TextBox 9"/>
          <p:cNvSpPr txBox="1"/>
          <p:nvPr/>
        </p:nvSpPr>
        <p:spPr>
          <a:xfrm>
            <a:off x="274933" y="803003"/>
            <a:ext cx="11511850" cy="1184275"/>
          </a:xfrm>
          <a:prstGeom prst="rect">
            <a:avLst/>
          </a:prstGeom>
        </p:spPr>
        <p:txBody>
          <a:bodyPr lIns="0" tIns="0" rIns="0" bIns="0" rtlCol="0" anchor="t">
            <a:spAutoFit/>
          </a:bodyPr>
          <a:lstStyle/>
          <a:p>
            <a:pPr>
              <a:lnSpc>
                <a:spcPts val="9200"/>
              </a:lnSpc>
            </a:pPr>
            <a:r>
              <a:rPr lang="en-US" sz="8000">
                <a:solidFill>
                  <a:srgbClr val="3E8397"/>
                </a:solidFill>
                <a:latin typeface="Livvic Bold"/>
              </a:rPr>
              <a:t>IDENTITY ELEMENTS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65772" y="-322878"/>
            <a:ext cx="4285038" cy="10932756"/>
            <a:chOff x="0" y="0"/>
            <a:chExt cx="1128570" cy="2879409"/>
          </a:xfrm>
        </p:grpSpPr>
        <p:sp>
          <p:nvSpPr>
            <p:cNvPr id="3" name="Freeform 3"/>
            <p:cNvSpPr/>
            <p:nvPr/>
          </p:nvSpPr>
          <p:spPr>
            <a:xfrm>
              <a:off x="0" y="0"/>
              <a:ext cx="1128570" cy="2879409"/>
            </a:xfrm>
            <a:custGeom>
              <a:avLst/>
              <a:gdLst/>
              <a:ahLst/>
              <a:cxnLst/>
              <a:rect l="l" t="t" r="r" b="b"/>
              <a:pathLst>
                <a:path w="1128570" h="2879409">
                  <a:moveTo>
                    <a:pt x="0" y="0"/>
                  </a:moveTo>
                  <a:lnTo>
                    <a:pt x="1128570" y="0"/>
                  </a:lnTo>
                  <a:lnTo>
                    <a:pt x="1128570" y="2879409"/>
                  </a:lnTo>
                  <a:lnTo>
                    <a:pt x="0" y="2879409"/>
                  </a:lnTo>
                  <a:close/>
                </a:path>
              </a:pathLst>
            </a:custGeom>
            <a:solidFill>
              <a:srgbClr val="3E8397"/>
            </a:solidFill>
          </p:spPr>
          <p:txBody>
            <a:bodyPr/>
            <a:lstStyle/>
            <a:p>
              <a:endParaRPr lang="en-TT"/>
            </a:p>
          </p:txBody>
        </p:sp>
        <p:sp>
          <p:nvSpPr>
            <p:cNvPr id="4" name="TextBox 4"/>
            <p:cNvSpPr txBox="1"/>
            <p:nvPr/>
          </p:nvSpPr>
          <p:spPr>
            <a:xfrm>
              <a:off x="0" y="-38100"/>
              <a:ext cx="1128570" cy="291750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2571594" y="3644257"/>
            <a:ext cx="5893830" cy="2998486"/>
          </a:xfrm>
          <a:custGeom>
            <a:avLst/>
            <a:gdLst/>
            <a:ahLst/>
            <a:cxnLst/>
            <a:rect l="l" t="t" r="r" b="b"/>
            <a:pathLst>
              <a:path w="5893830" h="2998486">
                <a:moveTo>
                  <a:pt x="0" y="0"/>
                </a:moveTo>
                <a:lnTo>
                  <a:pt x="5893829" y="0"/>
                </a:lnTo>
                <a:lnTo>
                  <a:pt x="5893829" y="2998486"/>
                </a:lnTo>
                <a:lnTo>
                  <a:pt x="0" y="2998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a:p>
        </p:txBody>
      </p:sp>
      <p:grpSp>
        <p:nvGrpSpPr>
          <p:cNvPr id="6" name="Group 6"/>
          <p:cNvGrpSpPr/>
          <p:nvPr/>
        </p:nvGrpSpPr>
        <p:grpSpPr>
          <a:xfrm>
            <a:off x="5913762" y="2755416"/>
            <a:ext cx="834924" cy="83492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a:solidFill>
                    <a:srgbClr val="FFFFFF"/>
                  </a:solidFill>
                  <a:latin typeface="Public Sans Bold"/>
                </a:rPr>
                <a:t>01</a:t>
              </a:r>
            </a:p>
          </p:txBody>
        </p:sp>
      </p:grpSp>
      <p:grpSp>
        <p:nvGrpSpPr>
          <p:cNvPr id="9" name="Group 9"/>
          <p:cNvGrpSpPr/>
          <p:nvPr/>
        </p:nvGrpSpPr>
        <p:grpSpPr>
          <a:xfrm>
            <a:off x="6600289" y="4726038"/>
            <a:ext cx="834924" cy="8349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a:solidFill>
                    <a:srgbClr val="FFFFFF"/>
                  </a:solidFill>
                  <a:latin typeface="Public Sans Bold"/>
                </a:rPr>
                <a:t>02</a:t>
              </a:r>
            </a:p>
          </p:txBody>
        </p:sp>
      </p:grpSp>
      <p:grpSp>
        <p:nvGrpSpPr>
          <p:cNvPr id="12" name="Group 12"/>
          <p:cNvGrpSpPr/>
          <p:nvPr/>
        </p:nvGrpSpPr>
        <p:grpSpPr>
          <a:xfrm>
            <a:off x="5913762" y="6694437"/>
            <a:ext cx="834924" cy="83492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txBody>
            <a:bodyPr/>
            <a:lstStyle/>
            <a:p>
              <a:endParaRPr lang="en-TT"/>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a:solidFill>
                    <a:srgbClr val="FFFFFF"/>
                  </a:solidFill>
                  <a:latin typeface="Public Sans Bold"/>
                </a:rPr>
                <a:t>03</a:t>
              </a:r>
            </a:p>
          </p:txBody>
        </p:sp>
      </p:grpSp>
      <p:sp>
        <p:nvSpPr>
          <p:cNvPr id="15" name="Freeform 15"/>
          <p:cNvSpPr/>
          <p:nvPr/>
        </p:nvSpPr>
        <p:spPr>
          <a:xfrm>
            <a:off x="11465160" y="1482411"/>
            <a:ext cx="6400650" cy="1428348"/>
          </a:xfrm>
          <a:custGeom>
            <a:avLst/>
            <a:gdLst/>
            <a:ahLst/>
            <a:cxnLst/>
            <a:rect l="l" t="t" r="r" b="b"/>
            <a:pathLst>
              <a:path w="6400650" h="1428348">
                <a:moveTo>
                  <a:pt x="0" y="0"/>
                </a:moveTo>
                <a:lnTo>
                  <a:pt x="6400649" y="0"/>
                </a:lnTo>
                <a:lnTo>
                  <a:pt x="6400649" y="1428348"/>
                </a:lnTo>
                <a:lnTo>
                  <a:pt x="0" y="1428348"/>
                </a:lnTo>
                <a:lnTo>
                  <a:pt x="0" y="0"/>
                </a:lnTo>
                <a:close/>
              </a:path>
            </a:pathLst>
          </a:custGeom>
          <a:blipFill>
            <a:blip r:embed="rId4"/>
            <a:stretch>
              <a:fillRect t="-597884" r="-259737" b="-208888"/>
            </a:stretch>
          </a:blipFill>
        </p:spPr>
        <p:txBody>
          <a:bodyPr/>
          <a:lstStyle/>
          <a:p>
            <a:endParaRPr lang="en-TT"/>
          </a:p>
        </p:txBody>
      </p:sp>
      <p:sp>
        <p:nvSpPr>
          <p:cNvPr id="16" name="Freeform 16"/>
          <p:cNvSpPr/>
          <p:nvPr/>
        </p:nvSpPr>
        <p:spPr>
          <a:xfrm>
            <a:off x="7860136" y="4607318"/>
            <a:ext cx="6355145" cy="2090586"/>
          </a:xfrm>
          <a:custGeom>
            <a:avLst/>
            <a:gdLst/>
            <a:ahLst/>
            <a:cxnLst/>
            <a:rect l="l" t="t" r="r" b="b"/>
            <a:pathLst>
              <a:path w="6355145" h="2090586">
                <a:moveTo>
                  <a:pt x="0" y="0"/>
                </a:moveTo>
                <a:lnTo>
                  <a:pt x="6355145" y="0"/>
                </a:lnTo>
                <a:lnTo>
                  <a:pt x="6355145" y="2090587"/>
                </a:lnTo>
                <a:lnTo>
                  <a:pt x="0" y="2090587"/>
                </a:lnTo>
                <a:lnTo>
                  <a:pt x="0" y="0"/>
                </a:lnTo>
                <a:close/>
              </a:path>
            </a:pathLst>
          </a:custGeom>
          <a:blipFill>
            <a:blip r:embed="rId5"/>
            <a:stretch>
              <a:fillRect t="-454920" r="-409731" b="-316688"/>
            </a:stretch>
          </a:blipFill>
        </p:spPr>
        <p:txBody>
          <a:bodyPr/>
          <a:lstStyle/>
          <a:p>
            <a:endParaRPr lang="en-TT"/>
          </a:p>
        </p:txBody>
      </p:sp>
      <p:sp>
        <p:nvSpPr>
          <p:cNvPr id="17" name="Freeform 17"/>
          <p:cNvSpPr/>
          <p:nvPr/>
        </p:nvSpPr>
        <p:spPr>
          <a:xfrm>
            <a:off x="6748686" y="8090415"/>
            <a:ext cx="11117123" cy="1982911"/>
          </a:xfrm>
          <a:custGeom>
            <a:avLst/>
            <a:gdLst/>
            <a:ahLst/>
            <a:cxnLst/>
            <a:rect l="l" t="t" r="r" b="b"/>
            <a:pathLst>
              <a:path w="11117123" h="1982911">
                <a:moveTo>
                  <a:pt x="0" y="0"/>
                </a:moveTo>
                <a:lnTo>
                  <a:pt x="11117123" y="0"/>
                </a:lnTo>
                <a:lnTo>
                  <a:pt x="11117123" y="1982911"/>
                </a:lnTo>
                <a:lnTo>
                  <a:pt x="0" y="1982911"/>
                </a:lnTo>
                <a:lnTo>
                  <a:pt x="0" y="0"/>
                </a:lnTo>
                <a:close/>
              </a:path>
            </a:pathLst>
          </a:custGeom>
          <a:blipFill>
            <a:blip r:embed="rId6"/>
            <a:stretch>
              <a:fillRect b="-5121"/>
            </a:stretch>
          </a:blipFill>
        </p:spPr>
        <p:txBody>
          <a:bodyPr/>
          <a:lstStyle/>
          <a:p>
            <a:endParaRPr lang="en-TT"/>
          </a:p>
        </p:txBody>
      </p:sp>
      <p:grpSp>
        <p:nvGrpSpPr>
          <p:cNvPr id="18" name="Group 18"/>
          <p:cNvGrpSpPr/>
          <p:nvPr/>
        </p:nvGrpSpPr>
        <p:grpSpPr>
          <a:xfrm>
            <a:off x="1200612" y="2519980"/>
            <a:ext cx="5247041" cy="524704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1414"/>
            </a:solidFill>
          </p:spPr>
          <p:txBody>
            <a:bodyPr/>
            <a:lstStyle/>
            <a:p>
              <a:endParaRPr lang="en-TT"/>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p>
          </p:txBody>
        </p:sp>
      </p:grpSp>
      <p:sp>
        <p:nvSpPr>
          <p:cNvPr id="21" name="TextBox 21"/>
          <p:cNvSpPr txBox="1"/>
          <p:nvPr/>
        </p:nvSpPr>
        <p:spPr>
          <a:xfrm>
            <a:off x="1200612" y="4635893"/>
            <a:ext cx="5135053" cy="836295"/>
          </a:xfrm>
          <a:prstGeom prst="rect">
            <a:avLst/>
          </a:prstGeom>
        </p:spPr>
        <p:txBody>
          <a:bodyPr lIns="0" tIns="0" rIns="0" bIns="0" rtlCol="0" anchor="t">
            <a:spAutoFit/>
          </a:bodyPr>
          <a:lstStyle/>
          <a:p>
            <a:pPr algn="ctr">
              <a:lnSpc>
                <a:spcPts val="6555"/>
              </a:lnSpc>
            </a:pPr>
            <a:r>
              <a:rPr lang="en-US" sz="5700">
                <a:solidFill>
                  <a:srgbClr val="FFA923"/>
                </a:solidFill>
                <a:latin typeface="Livvic Bold"/>
              </a:rPr>
              <a:t>PROPER USE</a:t>
            </a:r>
          </a:p>
        </p:txBody>
      </p:sp>
      <p:sp>
        <p:nvSpPr>
          <p:cNvPr id="22" name="TextBox 22"/>
          <p:cNvSpPr txBox="1"/>
          <p:nvPr/>
        </p:nvSpPr>
        <p:spPr>
          <a:xfrm>
            <a:off x="11465160" y="585791"/>
            <a:ext cx="6400650" cy="696595"/>
          </a:xfrm>
          <a:prstGeom prst="rect">
            <a:avLst/>
          </a:prstGeom>
        </p:spPr>
        <p:txBody>
          <a:bodyPr lIns="0" tIns="0" rIns="0" bIns="0" rtlCol="0" anchor="t">
            <a:spAutoFit/>
          </a:bodyPr>
          <a:lstStyle/>
          <a:p>
            <a:pPr>
              <a:lnSpc>
                <a:spcPts val="5405"/>
              </a:lnSpc>
            </a:pPr>
            <a:r>
              <a:rPr lang="en-US" sz="4700" spc="164">
                <a:solidFill>
                  <a:srgbClr val="FFA923"/>
                </a:solidFill>
                <a:latin typeface="Livvic Bold"/>
              </a:rPr>
              <a:t>SYMBOL IN LOCKUP</a:t>
            </a:r>
          </a:p>
        </p:txBody>
      </p:sp>
      <p:sp>
        <p:nvSpPr>
          <p:cNvPr id="23" name="TextBox 23"/>
          <p:cNvSpPr txBox="1"/>
          <p:nvPr/>
        </p:nvSpPr>
        <p:spPr>
          <a:xfrm>
            <a:off x="7837384" y="3758323"/>
            <a:ext cx="7677676" cy="696595"/>
          </a:xfrm>
          <a:prstGeom prst="rect">
            <a:avLst/>
          </a:prstGeom>
        </p:spPr>
        <p:txBody>
          <a:bodyPr lIns="0" tIns="0" rIns="0" bIns="0" rtlCol="0" anchor="t">
            <a:spAutoFit/>
          </a:bodyPr>
          <a:lstStyle/>
          <a:p>
            <a:pPr>
              <a:lnSpc>
                <a:spcPts val="5405"/>
              </a:lnSpc>
            </a:pPr>
            <a:r>
              <a:rPr lang="en-US" sz="4700" spc="164">
                <a:solidFill>
                  <a:srgbClr val="FFA923"/>
                </a:solidFill>
                <a:latin typeface="Livvic Bold"/>
              </a:rPr>
              <a:t>SYMBOL IN ISOLATION</a:t>
            </a:r>
          </a:p>
        </p:txBody>
      </p:sp>
      <p:sp>
        <p:nvSpPr>
          <p:cNvPr id="24" name="TextBox 24"/>
          <p:cNvSpPr txBox="1"/>
          <p:nvPr/>
        </p:nvSpPr>
        <p:spPr>
          <a:xfrm>
            <a:off x="10188134" y="7192811"/>
            <a:ext cx="7677676" cy="696595"/>
          </a:xfrm>
          <a:prstGeom prst="rect">
            <a:avLst/>
          </a:prstGeom>
        </p:spPr>
        <p:txBody>
          <a:bodyPr lIns="0" tIns="0" rIns="0" bIns="0" rtlCol="0" anchor="t">
            <a:spAutoFit/>
          </a:bodyPr>
          <a:lstStyle/>
          <a:p>
            <a:pPr algn="r">
              <a:lnSpc>
                <a:spcPts val="5405"/>
              </a:lnSpc>
            </a:pPr>
            <a:r>
              <a:rPr lang="en-US" sz="4700" spc="164">
                <a:solidFill>
                  <a:srgbClr val="FFA923"/>
                </a:solidFill>
                <a:latin typeface="Livvic Bold"/>
              </a:rPr>
              <a:t>SYMBOL IN GRID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496</Words>
  <Application>Microsoft Office PowerPoint</Application>
  <PresentationFormat>Custom</PresentationFormat>
  <Paragraphs>68</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Public Sans</vt:lpstr>
      <vt:lpstr>Arial</vt:lpstr>
      <vt:lpstr>Calibri</vt:lpstr>
      <vt:lpstr>Livvic Bold</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Adventist Branding</dc:title>
  <cp:lastModifiedBy>Connell Hunte</cp:lastModifiedBy>
  <cp:revision>2</cp:revision>
  <dcterms:created xsi:type="dcterms:W3CDTF">2006-08-16T00:00:00Z</dcterms:created>
  <dcterms:modified xsi:type="dcterms:W3CDTF">2024-03-09T20:14:38Z</dcterms:modified>
  <dc:identifier>DAF--lloziQ</dc:identifier>
</cp:coreProperties>
</file>