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6" r:id="rId10"/>
    <p:sldId id="267" r:id="rId11"/>
    <p:sldId id="263" r:id="rId12"/>
    <p:sldId id="264" r:id="rId13"/>
    <p:sldId id="268" r:id="rId14"/>
    <p:sldId id="269" r:id="rId15"/>
    <p:sldId id="270" r:id="rId16"/>
    <p:sldId id="271" r:id="rId17"/>
    <p:sldId id="274" r:id="rId18"/>
    <p:sldId id="272"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T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395CD7D4-B500-4A43-B018-F91C09AC81BE}" type="datetimeFigureOut">
              <a:rPr lang="en-TT" smtClean="0"/>
              <a:t>17/01/2024</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208443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395CD7D4-B500-4A43-B018-F91C09AC81BE}" type="datetimeFigureOut">
              <a:rPr lang="en-TT" smtClean="0"/>
              <a:t>17/01/2024</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82413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395CD7D4-B500-4A43-B018-F91C09AC81BE}" type="datetimeFigureOut">
              <a:rPr lang="en-TT" smtClean="0"/>
              <a:t>17/01/2024</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268209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395CD7D4-B500-4A43-B018-F91C09AC81BE}" type="datetimeFigureOut">
              <a:rPr lang="en-TT" smtClean="0"/>
              <a:t>17/01/2024</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76239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T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5CD7D4-B500-4A43-B018-F91C09AC81BE}" type="datetimeFigureOut">
              <a:rPr lang="en-TT" smtClean="0"/>
              <a:t>17/01/2024</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358407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395CD7D4-B500-4A43-B018-F91C09AC81BE}" type="datetimeFigureOut">
              <a:rPr lang="en-TT" smtClean="0"/>
              <a:t>17/01/2024</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337127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T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395CD7D4-B500-4A43-B018-F91C09AC81BE}" type="datetimeFigureOut">
              <a:rPr lang="en-TT" smtClean="0"/>
              <a:t>17/01/2024</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172885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395CD7D4-B500-4A43-B018-F91C09AC81BE}" type="datetimeFigureOut">
              <a:rPr lang="en-TT" smtClean="0"/>
              <a:t>17/01/2024</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371916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CD7D4-B500-4A43-B018-F91C09AC81BE}" type="datetimeFigureOut">
              <a:rPr lang="en-TT" smtClean="0"/>
              <a:t>17/01/2024</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14097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T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5CD7D4-B500-4A43-B018-F91C09AC81BE}" type="datetimeFigureOut">
              <a:rPr lang="en-TT" smtClean="0"/>
              <a:t>17/01/2024</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238149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T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5CD7D4-B500-4A43-B018-F91C09AC81BE}" type="datetimeFigureOut">
              <a:rPr lang="en-TT" smtClean="0"/>
              <a:t>17/01/2024</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1A5ECF0-B4E6-42DA-900C-8022789627E2}" type="slidenum">
              <a:rPr lang="en-TT" smtClean="0"/>
              <a:t>‹#›</a:t>
            </a:fld>
            <a:endParaRPr lang="en-TT"/>
          </a:p>
        </p:txBody>
      </p:sp>
    </p:spTree>
    <p:extLst>
      <p:ext uri="{BB962C8B-B14F-4D97-AF65-F5344CB8AC3E}">
        <p14:creationId xmlns:p14="http://schemas.microsoft.com/office/powerpoint/2010/main" val="207340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CD7D4-B500-4A43-B018-F91C09AC81BE}" type="datetimeFigureOut">
              <a:rPr lang="en-TT" smtClean="0"/>
              <a:t>17/01/2024</a:t>
            </a:fld>
            <a:endParaRPr lang="en-T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5ECF0-B4E6-42DA-900C-8022789627E2}" type="slidenum">
              <a:rPr lang="en-TT" smtClean="0"/>
              <a:t>‹#›</a:t>
            </a:fld>
            <a:endParaRPr lang="en-TT"/>
          </a:p>
        </p:txBody>
      </p:sp>
    </p:spTree>
    <p:extLst>
      <p:ext uri="{BB962C8B-B14F-4D97-AF65-F5344CB8AC3E}">
        <p14:creationId xmlns:p14="http://schemas.microsoft.com/office/powerpoint/2010/main" val="1525257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m.egwwritings.org/en/book/821.685#685"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m.egwwritings.org/en/book/13961.13390001#13390001"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History of the Health Message in the SDA Church </a:t>
            </a:r>
            <a:endParaRPr lang="en-TT" dirty="0"/>
          </a:p>
        </p:txBody>
      </p:sp>
      <p:sp>
        <p:nvSpPr>
          <p:cNvPr id="3" name="Subtitle 2"/>
          <p:cNvSpPr>
            <a:spLocks noGrp="1"/>
          </p:cNvSpPr>
          <p:nvPr>
            <p:ph type="subTitle" idx="1"/>
          </p:nvPr>
        </p:nvSpPr>
        <p:spPr/>
        <p:txBody>
          <a:bodyPr/>
          <a:lstStyle/>
          <a:p>
            <a:r>
              <a:rPr lang="en-US" dirty="0" smtClean="0"/>
              <a:t>Healthy, Holy, Happy</a:t>
            </a:r>
            <a:endParaRPr lang="en-TT" dirty="0"/>
          </a:p>
        </p:txBody>
      </p:sp>
    </p:spTree>
    <p:extLst>
      <p:ext uri="{BB962C8B-B14F-4D97-AF65-F5344CB8AC3E}">
        <p14:creationId xmlns:p14="http://schemas.microsoft.com/office/powerpoint/2010/main" val="340114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t>Health, Or How To Live</a:t>
            </a:r>
            <a:endParaRPr lang="en-TT" i="1"/>
          </a:p>
        </p:txBody>
      </p:sp>
      <p:sp>
        <p:nvSpPr>
          <p:cNvPr id="3" name="Content Placeholder 2"/>
          <p:cNvSpPr>
            <a:spLocks noGrp="1"/>
          </p:cNvSpPr>
          <p:nvPr>
            <p:ph sz="half" idx="1"/>
          </p:nvPr>
        </p:nvSpPr>
        <p:spPr/>
        <p:txBody>
          <a:bodyPr>
            <a:normAutofit lnSpcReduction="10000"/>
          </a:bodyPr>
          <a:lstStyle/>
          <a:p>
            <a:r>
              <a:rPr lang="en-US" i="1" dirty="0" smtClean="0"/>
              <a:t>Health, or How to Live</a:t>
            </a:r>
            <a:r>
              <a:rPr lang="en-US" dirty="0" smtClean="0"/>
              <a:t> was a series of six pamphlets produced by Adventism, in 1865, as a means of promoting its health message.</a:t>
            </a:r>
          </a:p>
          <a:p>
            <a:r>
              <a:rPr lang="en-US" dirty="0" smtClean="0"/>
              <a:t>Each issue contained a missive from Sis White as well as articles/extracts from notable health reformers such as Russell </a:t>
            </a:r>
            <a:r>
              <a:rPr lang="en-US" dirty="0" err="1" smtClean="0"/>
              <a:t>Trall</a:t>
            </a:r>
            <a:r>
              <a:rPr lang="en-US" dirty="0" smtClean="0"/>
              <a:t>, Sylvester Graham, James C. Jackson, and others.</a:t>
            </a:r>
            <a:endParaRPr lang="en-TT" dirty="0"/>
          </a:p>
        </p:txBody>
      </p:sp>
      <p:sp>
        <p:nvSpPr>
          <p:cNvPr id="4" name="Content Placeholder 3"/>
          <p:cNvSpPr>
            <a:spLocks noGrp="1"/>
          </p:cNvSpPr>
          <p:nvPr>
            <p:ph sz="half" idx="2"/>
          </p:nvPr>
        </p:nvSpPr>
        <p:spPr/>
        <p:txBody>
          <a:bodyPr>
            <a:normAutofit lnSpcReduction="10000"/>
          </a:bodyPr>
          <a:lstStyle/>
          <a:p>
            <a:endParaRPr lang="en-TT" dirty="0"/>
          </a:p>
        </p:txBody>
      </p:sp>
    </p:spTree>
    <p:extLst>
      <p:ext uri="{BB962C8B-B14F-4D97-AF65-F5344CB8AC3E}">
        <p14:creationId xmlns:p14="http://schemas.microsoft.com/office/powerpoint/2010/main" val="96780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Excitement! Arise and Build</a:t>
            </a:r>
            <a:endParaRPr lang="en-TT" dirty="0"/>
          </a:p>
        </p:txBody>
      </p:sp>
      <p:sp>
        <p:nvSpPr>
          <p:cNvPr id="3" name="Content Placeholder 2"/>
          <p:cNvSpPr>
            <a:spLocks noGrp="1"/>
          </p:cNvSpPr>
          <p:nvPr>
            <p:ph sz="half" idx="1"/>
          </p:nvPr>
        </p:nvSpPr>
        <p:spPr/>
        <p:txBody>
          <a:bodyPr/>
          <a:lstStyle/>
          <a:p>
            <a:r>
              <a:rPr lang="en-US" dirty="0"/>
              <a:t>“Christmas evening, as we were humbling ourselves before God, and earnestly pleading for deliverance, the light of Heaven seemed to shine upon us, and I was </a:t>
            </a:r>
            <a:r>
              <a:rPr lang="en-US" dirty="0" err="1"/>
              <a:t>wrapt</a:t>
            </a:r>
            <a:r>
              <a:rPr lang="en-US" dirty="0"/>
              <a:t> in a vision of God’s glory. It seemed that I was borne quickly from earth to heaven, where all was health, beauty, and glory.”—</a:t>
            </a:r>
            <a:r>
              <a:rPr lang="en-US" dirty="0">
                <a:hlinkClick r:id="rId2"/>
              </a:rPr>
              <a:t>The Review and Herald, February 27, 1866</a:t>
            </a:r>
            <a:r>
              <a:rPr lang="en-US" dirty="0"/>
              <a:t>. </a:t>
            </a:r>
            <a:endParaRPr lang="en-TT" dirty="0"/>
          </a:p>
        </p:txBody>
      </p:sp>
      <p:pic>
        <p:nvPicPr>
          <p:cNvPr id="5" name="Picture 5"/>
          <p:cNvPicPr>
            <a:picLocks noGrp="1" noChangeAspect="1" noChangeArrowheads="1"/>
          </p:cNvPicPr>
          <p:nvPr>
            <p:ph sz="half" idx="2"/>
          </p:nvPr>
        </p:nvPicPr>
        <p:blipFill>
          <a:blip r:embed="rId3" cstate="print"/>
          <a:stretch>
            <a:fillRect/>
          </a:stretch>
        </p:blipFill>
        <p:spPr>
          <a:xfrm>
            <a:off x="6858000" y="2334419"/>
            <a:ext cx="3810000" cy="3333750"/>
          </a:xfrm>
          <a:noFill/>
        </p:spPr>
      </p:pic>
    </p:spTree>
    <p:extLst>
      <p:ext uri="{BB962C8B-B14F-4D97-AF65-F5344CB8AC3E}">
        <p14:creationId xmlns:p14="http://schemas.microsoft.com/office/powerpoint/2010/main" val="134150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Excitement! </a:t>
            </a:r>
            <a:r>
              <a:rPr lang="en-US" dirty="0" smtClean="0"/>
              <a:t>Arise and Build</a:t>
            </a:r>
            <a:endParaRPr lang="en-TT"/>
          </a:p>
        </p:txBody>
      </p:sp>
      <p:sp>
        <p:nvSpPr>
          <p:cNvPr id="3" name="Content Placeholder 2"/>
          <p:cNvSpPr>
            <a:spLocks noGrp="1"/>
          </p:cNvSpPr>
          <p:nvPr>
            <p:ph sz="half" idx="1"/>
          </p:nvPr>
        </p:nvSpPr>
        <p:spPr/>
        <p:txBody>
          <a:bodyPr>
            <a:normAutofit fontScale="62500" lnSpcReduction="20000"/>
          </a:bodyPr>
          <a:lstStyle/>
          <a:p>
            <a:r>
              <a:rPr lang="en-US" dirty="0"/>
              <a:t>“I was shown that we should provide a home for the afflicted and those who wish to learn how to take care of their bodies that they may prevent sickness. ... SHM 142.1</a:t>
            </a:r>
          </a:p>
          <a:p>
            <a:r>
              <a:rPr lang="en-US" dirty="0"/>
              <a:t>“</a:t>
            </a:r>
            <a:r>
              <a:rPr lang="en-US" dirty="0" err="1"/>
              <a:t>Sabbathkeepers</a:t>
            </a:r>
            <a:r>
              <a:rPr lang="en-US" dirty="0"/>
              <a:t> should open a way for those of like precious faith to be benefited without their being under the necessity of expending their means at institutions where their faith and religious principles are endangered, and where they can find no sympathy or union in religious matters. ... SHM 142.2</a:t>
            </a:r>
          </a:p>
          <a:p>
            <a:r>
              <a:rPr lang="en-US" dirty="0"/>
              <a:t>“Our people should have an institution of their own, under their own control, for the benefit of the diseased and suffering among us, who wish to have health and strength that they may glorify God in their bodies and spirits which are His</a:t>
            </a:r>
            <a:r>
              <a:rPr lang="en-US" dirty="0" smtClean="0"/>
              <a:t>.”— SHM 142.3.</a:t>
            </a:r>
            <a:r>
              <a:rPr lang="en-US" dirty="0"/>
              <a:t> </a:t>
            </a:r>
            <a:endParaRPr lang="en-US" dirty="0" smtClean="0"/>
          </a:p>
          <a:p>
            <a:r>
              <a:rPr lang="en-US" dirty="0" smtClean="0"/>
              <a:t>Thus in 1866 the Western Health Reform Institute was established in Battle Creek, MI.</a:t>
            </a:r>
            <a:endParaRPr lang="en-US" dirty="0"/>
          </a:p>
          <a:p>
            <a:endParaRPr lang="en-TT"/>
          </a:p>
        </p:txBody>
      </p:sp>
      <p:pic>
        <p:nvPicPr>
          <p:cNvPr id="5" name="Picture 5"/>
          <p:cNvPicPr>
            <a:picLocks noGrp="1" noChangeAspect="1" noChangeArrowheads="1"/>
          </p:cNvPicPr>
          <p:nvPr>
            <p:ph sz="half" idx="2"/>
          </p:nvPr>
        </p:nvPicPr>
        <p:blipFill>
          <a:blip r:embed="rId2" cstate="print"/>
          <a:stretch>
            <a:fillRect/>
          </a:stretch>
        </p:blipFill>
        <p:spPr>
          <a:xfrm>
            <a:off x="6858000" y="2334419"/>
            <a:ext cx="3810000" cy="3333750"/>
          </a:xfrm>
          <a:noFill/>
        </p:spPr>
      </p:pic>
    </p:spTree>
    <p:extLst>
      <p:ext uri="{BB962C8B-B14F-4D97-AF65-F5344CB8AC3E}">
        <p14:creationId xmlns:p14="http://schemas.microsoft.com/office/powerpoint/2010/main" val="78418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are Getting Better</a:t>
            </a:r>
            <a:endParaRPr lang="en-TT" dirty="0"/>
          </a:p>
        </p:txBody>
      </p:sp>
      <p:sp>
        <p:nvSpPr>
          <p:cNvPr id="3" name="Content Placeholder 2"/>
          <p:cNvSpPr>
            <a:spLocks noGrp="1"/>
          </p:cNvSpPr>
          <p:nvPr>
            <p:ph sz="half" idx="1"/>
          </p:nvPr>
        </p:nvSpPr>
        <p:spPr/>
        <p:txBody>
          <a:bodyPr/>
          <a:lstStyle/>
          <a:p>
            <a:pPr marL="457200" lvl="1" indent="-457200">
              <a:spcBef>
                <a:spcPts val="700"/>
              </a:spcBef>
              <a:buClr>
                <a:schemeClr val="tx2"/>
              </a:buClr>
              <a:buSzPct val="95000"/>
            </a:pPr>
            <a:r>
              <a:rPr lang="en-US" sz="3200" dirty="0" smtClean="0"/>
              <a:t>In 1876 the name was changed to the Battle Creek Sanitarium and John Harvey Kellogg was the Chief of Staff.</a:t>
            </a:r>
          </a:p>
          <a:p>
            <a:pPr marL="457200" lvl="1" indent="-457200">
              <a:spcBef>
                <a:spcPts val="700"/>
              </a:spcBef>
              <a:buClr>
                <a:schemeClr val="tx2"/>
              </a:buClr>
              <a:buSzPct val="95000"/>
            </a:pPr>
            <a:r>
              <a:rPr lang="en-US" sz="3200" dirty="0" smtClean="0"/>
              <a:t>It soon became one of the most prominent health reform institutions in the US.</a:t>
            </a:r>
            <a:endParaRPr lang="en-US" sz="3200" dirty="0"/>
          </a:p>
        </p:txBody>
      </p:sp>
      <p:pic>
        <p:nvPicPr>
          <p:cNvPr id="5122" name="Picture 2" descr="The Battle Creek Sanitarium: 100 Years Ago Today, Oct 26, 192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50720"/>
            <a:ext cx="5181600" cy="377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57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Things are Getting Better</a:t>
            </a:r>
            <a:endParaRPr lang="en-TT"/>
          </a:p>
        </p:txBody>
      </p:sp>
      <p:sp>
        <p:nvSpPr>
          <p:cNvPr id="3" name="Content Placeholder 2"/>
          <p:cNvSpPr>
            <a:spLocks noGrp="1"/>
          </p:cNvSpPr>
          <p:nvPr>
            <p:ph sz="half" idx="1"/>
          </p:nvPr>
        </p:nvSpPr>
        <p:spPr/>
        <p:txBody>
          <a:bodyPr/>
          <a:lstStyle/>
          <a:p>
            <a:pPr>
              <a:buNone/>
            </a:pPr>
            <a:r>
              <a:rPr lang="en-US" b="1"/>
              <a:t>Some notable patients at the Sanitarium:</a:t>
            </a:r>
          </a:p>
          <a:p>
            <a:r>
              <a:rPr lang="en-US" dirty="0"/>
              <a:t>Warren G. Harding, 29</a:t>
            </a:r>
            <a:r>
              <a:rPr lang="en-US" baseline="30000" dirty="0"/>
              <a:t>th</a:t>
            </a:r>
            <a:r>
              <a:rPr lang="en-US" dirty="0"/>
              <a:t> President of the US</a:t>
            </a:r>
          </a:p>
          <a:p>
            <a:r>
              <a:rPr lang="en-US" dirty="0"/>
              <a:t>Amelia Earhart</a:t>
            </a:r>
          </a:p>
          <a:p>
            <a:r>
              <a:rPr lang="en-US" dirty="0"/>
              <a:t>Henry Ford</a:t>
            </a:r>
          </a:p>
          <a:p>
            <a:r>
              <a:rPr lang="en-US" dirty="0"/>
              <a:t>James Cash Penny</a:t>
            </a:r>
          </a:p>
          <a:p>
            <a:r>
              <a:rPr lang="en-US" dirty="0"/>
              <a:t>Sojourner Truth</a:t>
            </a:r>
          </a:p>
          <a:p>
            <a:r>
              <a:rPr lang="en-US" dirty="0"/>
              <a:t>Mary Todd Lincoln</a:t>
            </a:r>
          </a:p>
          <a:p>
            <a:pPr marL="0" indent="0">
              <a:buNone/>
            </a:pPr>
            <a:endParaRPr lang="en-TT"/>
          </a:p>
        </p:txBody>
      </p:sp>
      <p:pic>
        <p:nvPicPr>
          <p:cNvPr id="6146" name="Picture 2" descr="ESDA | Battle Creek Sanitarium (1866–194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378805"/>
            <a:ext cx="5181600" cy="324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4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Good Healthy Reading</a:t>
            </a:r>
            <a:endParaRPr lang="en-TT"/>
          </a:p>
        </p:txBody>
      </p:sp>
      <p:sp>
        <p:nvSpPr>
          <p:cNvPr id="3" name="Content Placeholder 2"/>
          <p:cNvSpPr>
            <a:spLocks noGrp="1"/>
          </p:cNvSpPr>
          <p:nvPr>
            <p:ph sz="half" idx="1"/>
          </p:nvPr>
        </p:nvSpPr>
        <p:spPr/>
        <p:txBody>
          <a:bodyPr/>
          <a:lstStyle/>
          <a:p>
            <a:pPr fontAlgn="base"/>
            <a:r>
              <a:rPr lang="en-US" i="1"/>
              <a:t>An Appeal to Mothers</a:t>
            </a:r>
            <a:r>
              <a:rPr lang="en-US"/>
              <a:t> (1864)</a:t>
            </a:r>
          </a:p>
          <a:p>
            <a:pPr fontAlgn="base"/>
            <a:r>
              <a:rPr lang="en-US" dirty="0"/>
              <a:t>“Health,” </a:t>
            </a:r>
            <a:r>
              <a:rPr lang="en-US" i="1" dirty="0"/>
              <a:t>Spiritual Gifts,</a:t>
            </a:r>
            <a:r>
              <a:rPr lang="en-US" dirty="0"/>
              <a:t> volume 4a (1864)</a:t>
            </a:r>
          </a:p>
          <a:p>
            <a:pPr fontAlgn="base"/>
            <a:r>
              <a:rPr lang="en-US" dirty="0"/>
              <a:t>“Disease and Its Causes” in the booklet </a:t>
            </a:r>
            <a:r>
              <a:rPr lang="en-US" i="1" dirty="0"/>
              <a:t>Health, or How to Live</a:t>
            </a:r>
            <a:r>
              <a:rPr lang="en-US" dirty="0"/>
              <a:t> (1865)</a:t>
            </a:r>
          </a:p>
          <a:p>
            <a:pPr fontAlgn="base"/>
            <a:r>
              <a:rPr lang="en-US" i="1" dirty="0"/>
              <a:t>Christian Temperance and Bible Hygiene</a:t>
            </a:r>
            <a:r>
              <a:rPr lang="en-US" dirty="0"/>
              <a:t> (1890)</a:t>
            </a:r>
          </a:p>
          <a:p>
            <a:r>
              <a:rPr lang="en-TT" i="1"/>
              <a:t>The Ministry </a:t>
            </a:r>
            <a:r>
              <a:rPr lang="en-TT" i="1"/>
              <a:t>of </a:t>
            </a:r>
            <a:r>
              <a:rPr lang="en-TT" i="1" smtClean="0"/>
              <a:t>Healing</a:t>
            </a:r>
            <a:r>
              <a:rPr lang="en-TT"/>
              <a:t> </a:t>
            </a:r>
            <a:r>
              <a:rPr lang="en-TT" smtClean="0"/>
              <a:t>(1905)</a:t>
            </a:r>
            <a:endParaRPr lang="en-TT"/>
          </a:p>
        </p:txBody>
      </p:sp>
      <p:pic>
        <p:nvPicPr>
          <p:cNvPr id="7170" name="Picture 2" descr="How to Read Ellen White's Writings Today | Adventist Worl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62354" y="1950720"/>
            <a:ext cx="4990012" cy="368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1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t>
            </a:r>
            <a:r>
              <a:rPr lang="en-US" smtClean="0"/>
              <a:t>Healthy Reading</a:t>
            </a:r>
            <a:endParaRPr lang="en-TT" dirty="0"/>
          </a:p>
        </p:txBody>
      </p:sp>
      <p:sp>
        <p:nvSpPr>
          <p:cNvPr id="3" name="Content Placeholder 2"/>
          <p:cNvSpPr>
            <a:spLocks noGrp="1"/>
          </p:cNvSpPr>
          <p:nvPr>
            <p:ph sz="half" idx="1"/>
          </p:nvPr>
        </p:nvSpPr>
        <p:spPr/>
        <p:txBody>
          <a:bodyPr/>
          <a:lstStyle/>
          <a:p>
            <a:r>
              <a:rPr lang="en-US" i="1" dirty="0" smtClean="0"/>
              <a:t>Healthful Living </a:t>
            </a:r>
            <a:r>
              <a:rPr lang="en-US" dirty="0" smtClean="0"/>
              <a:t>(1897)</a:t>
            </a:r>
            <a:endParaRPr lang="en-US" i="1" dirty="0" smtClean="0"/>
          </a:p>
          <a:p>
            <a:pPr fontAlgn="base"/>
            <a:r>
              <a:rPr lang="en-US" i="1" dirty="0"/>
              <a:t>Counsels on Health</a:t>
            </a:r>
            <a:r>
              <a:rPr lang="en-US" dirty="0"/>
              <a:t> (1923)</a:t>
            </a:r>
          </a:p>
          <a:p>
            <a:pPr fontAlgn="base"/>
            <a:r>
              <a:rPr lang="en-US" i="1" dirty="0"/>
              <a:t>Medical Ministry </a:t>
            </a:r>
            <a:r>
              <a:rPr lang="en-US" dirty="0"/>
              <a:t>(1932)</a:t>
            </a:r>
          </a:p>
          <a:p>
            <a:pPr fontAlgn="base"/>
            <a:r>
              <a:rPr lang="en-US" i="1" dirty="0"/>
              <a:t>Counsels on Diet and Foods </a:t>
            </a:r>
            <a:r>
              <a:rPr lang="en-US" dirty="0"/>
              <a:t>(1938)</a:t>
            </a:r>
          </a:p>
          <a:p>
            <a:pPr fontAlgn="base"/>
            <a:r>
              <a:rPr lang="en-US" i="1" dirty="0"/>
              <a:t>Temperance</a:t>
            </a:r>
            <a:r>
              <a:rPr lang="en-US" dirty="0"/>
              <a:t> (1949)</a:t>
            </a:r>
          </a:p>
          <a:p>
            <a:endParaRPr lang="en-TT" i="1"/>
          </a:p>
        </p:txBody>
      </p:sp>
      <p:pic>
        <p:nvPicPr>
          <p:cNvPr id="8194" name="Picture 2" descr="Learn about Ellen G. White— Ellen G. White Writing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69923"/>
            <a:ext cx="5181600" cy="360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 </a:t>
            </a:r>
            <a:endParaRPr lang="en-TT"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916145"/>
              </p:ext>
            </p:extLst>
          </p:nvPr>
        </p:nvGraphicFramePr>
        <p:xfrm>
          <a:off x="997172" y="1825627"/>
          <a:ext cx="4863656" cy="3867307"/>
        </p:xfrm>
        <a:graphic>
          <a:graphicData uri="http://schemas.openxmlformats.org/drawingml/2006/table">
            <a:tbl>
              <a:tblPr/>
              <a:tblGrid>
                <a:gridCol w="2431828">
                  <a:extLst>
                    <a:ext uri="{9D8B030D-6E8A-4147-A177-3AD203B41FA5}">
                      <a16:colId xmlns:a16="http://schemas.microsoft.com/office/drawing/2014/main" val="1011798354"/>
                    </a:ext>
                  </a:extLst>
                </a:gridCol>
                <a:gridCol w="2431828">
                  <a:extLst>
                    <a:ext uri="{9D8B030D-6E8A-4147-A177-3AD203B41FA5}">
                      <a16:colId xmlns:a16="http://schemas.microsoft.com/office/drawing/2014/main" val="2366197504"/>
                    </a:ext>
                  </a:extLst>
                </a:gridCol>
              </a:tblGrid>
              <a:tr h="731653">
                <a:tc>
                  <a:txBody>
                    <a:bodyPr/>
                    <a:lstStyle/>
                    <a:p>
                      <a:pPr latinLnBrk="0"/>
                      <a:r>
                        <a:rPr lang="en-TT">
                          <a:effectLst/>
                        </a:rPr>
                        <a:t>Hospitals and Sanitariums</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latinLnBrk="0"/>
                      <a:r>
                        <a:rPr lang="en-TT">
                          <a:effectLst/>
                        </a:rPr>
                        <a:t>229</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783001515"/>
                  </a:ext>
                </a:extLst>
              </a:tr>
              <a:tr h="731653">
                <a:tc>
                  <a:txBody>
                    <a:bodyPr/>
                    <a:lstStyle/>
                    <a:p>
                      <a:pPr latinLnBrk="0"/>
                      <a:r>
                        <a:rPr lang="en-US">
                          <a:effectLst/>
                        </a:rPr>
                        <a:t>Nursing Homes and Retirement Centers</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5F5F5"/>
                    </a:solidFill>
                  </a:tcPr>
                </a:tc>
                <a:tc>
                  <a:txBody>
                    <a:bodyPr/>
                    <a:lstStyle/>
                    <a:p>
                      <a:pPr latinLnBrk="0"/>
                      <a:r>
                        <a:rPr lang="en-TT">
                          <a:effectLst/>
                        </a:rPr>
                        <a:t>129</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5F5F5"/>
                    </a:solidFill>
                  </a:tcPr>
                </a:tc>
                <a:extLst>
                  <a:ext uri="{0D108BD9-81ED-4DB2-BD59-A6C34878D82A}">
                    <a16:rowId xmlns:a16="http://schemas.microsoft.com/office/drawing/2014/main" val="1010327015"/>
                  </a:ext>
                </a:extLst>
              </a:tr>
              <a:tr h="418087">
                <a:tc>
                  <a:txBody>
                    <a:bodyPr/>
                    <a:lstStyle/>
                    <a:p>
                      <a:pPr latinLnBrk="0"/>
                      <a:r>
                        <a:rPr lang="en-TT">
                          <a:effectLst/>
                        </a:rPr>
                        <a:t>Clinics and Dispensaries</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latinLnBrk="0"/>
                      <a:r>
                        <a:rPr lang="en-TT">
                          <a:effectLst/>
                        </a:rPr>
                        <a:t>1,475</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862003675"/>
                  </a:ext>
                </a:extLst>
              </a:tr>
              <a:tr h="418087">
                <a:tc>
                  <a:txBody>
                    <a:bodyPr/>
                    <a:lstStyle/>
                    <a:p>
                      <a:pPr latinLnBrk="0"/>
                      <a:r>
                        <a:rPr lang="en-TT">
                          <a:effectLst/>
                        </a:rPr>
                        <a:t>Dental Clinics</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5F5F5"/>
                    </a:solidFill>
                  </a:tcPr>
                </a:tc>
                <a:tc>
                  <a:txBody>
                    <a:bodyPr/>
                    <a:lstStyle/>
                    <a:p>
                      <a:pPr latinLnBrk="0"/>
                      <a:r>
                        <a:rPr lang="en-TT">
                          <a:effectLst/>
                        </a:rPr>
                        <a:t>128</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5F5F5"/>
                    </a:solidFill>
                  </a:tcPr>
                </a:tc>
                <a:extLst>
                  <a:ext uri="{0D108BD9-81ED-4DB2-BD59-A6C34878D82A}">
                    <a16:rowId xmlns:a16="http://schemas.microsoft.com/office/drawing/2014/main" val="2945656331"/>
                  </a:ext>
                </a:extLst>
              </a:tr>
              <a:tr h="731653">
                <a:tc>
                  <a:txBody>
                    <a:bodyPr/>
                    <a:lstStyle/>
                    <a:p>
                      <a:pPr latinLnBrk="0"/>
                      <a:r>
                        <a:rPr lang="en-TT">
                          <a:effectLst/>
                        </a:rPr>
                        <a:t>Orphanages and Children’s Homes</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latinLnBrk="0"/>
                      <a:r>
                        <a:rPr lang="en-TT">
                          <a:effectLst/>
                        </a:rPr>
                        <a:t>15</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451095656"/>
                  </a:ext>
                </a:extLst>
              </a:tr>
              <a:tr h="418087">
                <a:tc>
                  <a:txBody>
                    <a:bodyPr/>
                    <a:lstStyle/>
                    <a:p>
                      <a:pPr latinLnBrk="0"/>
                      <a:r>
                        <a:rPr lang="en-TT">
                          <a:effectLst/>
                        </a:rPr>
                        <a:t>Inpatient Visits</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5F5F5"/>
                    </a:solidFill>
                  </a:tcPr>
                </a:tc>
                <a:tc>
                  <a:txBody>
                    <a:bodyPr/>
                    <a:lstStyle/>
                    <a:p>
                      <a:pPr latinLnBrk="0"/>
                      <a:r>
                        <a:rPr lang="en-TT">
                          <a:effectLst/>
                        </a:rPr>
                        <a:t>over 1 million</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5F5F5"/>
                    </a:solidFill>
                  </a:tcPr>
                </a:tc>
                <a:extLst>
                  <a:ext uri="{0D108BD9-81ED-4DB2-BD59-A6C34878D82A}">
                    <a16:rowId xmlns:a16="http://schemas.microsoft.com/office/drawing/2014/main" val="837615041"/>
                  </a:ext>
                </a:extLst>
              </a:tr>
              <a:tr h="418087">
                <a:tc>
                  <a:txBody>
                    <a:bodyPr/>
                    <a:lstStyle/>
                    <a:p>
                      <a:pPr latinLnBrk="0"/>
                      <a:r>
                        <a:rPr lang="en-TT">
                          <a:effectLst/>
                        </a:rPr>
                        <a:t>Outpatient Visits</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latinLnBrk="0"/>
                      <a:r>
                        <a:rPr lang="en-TT" dirty="0">
                          <a:effectLst/>
                        </a:rPr>
                        <a:t>over 21 million</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679823613"/>
                  </a:ext>
                </a:extLst>
              </a:tr>
            </a:tbl>
          </a:graphicData>
        </a:graphic>
      </p:graphicFrame>
      <p:pic>
        <p:nvPicPr>
          <p:cNvPr id="9218" name="Picture 2" descr="Vision 2020: Groundbreaking Celebration - Loma Linda University Health"/>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76703" y="1825625"/>
            <a:ext cx="5181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1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Benefits</a:t>
            </a:r>
            <a:endParaRPr lang="en-TT" dirty="0"/>
          </a:p>
        </p:txBody>
      </p:sp>
      <p:sp>
        <p:nvSpPr>
          <p:cNvPr id="3" name="Content Placeholder 2"/>
          <p:cNvSpPr>
            <a:spLocks noGrp="1"/>
          </p:cNvSpPr>
          <p:nvPr>
            <p:ph sz="half" idx="1"/>
          </p:nvPr>
        </p:nvSpPr>
        <p:spPr/>
        <p:txBody>
          <a:bodyPr/>
          <a:lstStyle/>
          <a:p>
            <a:r>
              <a:rPr lang="en-US" dirty="0" smtClean="0"/>
              <a:t>Better quality of life</a:t>
            </a:r>
          </a:p>
          <a:p>
            <a:r>
              <a:rPr lang="en-US" dirty="0" smtClean="0"/>
              <a:t>Happier life—there is a close relationship between health and happiness.</a:t>
            </a:r>
          </a:p>
          <a:p>
            <a:r>
              <a:rPr lang="en-US" dirty="0" smtClean="0"/>
              <a:t>A strong means of Christian witness—health is everybody’s concern.</a:t>
            </a:r>
          </a:p>
          <a:p>
            <a:r>
              <a:rPr lang="en-US" dirty="0" smtClean="0"/>
              <a:t>Longer life—on average Adventists tend to live </a:t>
            </a:r>
            <a:r>
              <a:rPr lang="en-US" smtClean="0"/>
              <a:t>longer than the general population.</a:t>
            </a:r>
            <a:endParaRPr lang="en-TT"/>
          </a:p>
        </p:txBody>
      </p:sp>
      <p:sp>
        <p:nvSpPr>
          <p:cNvPr id="4" name="Content Placeholder 3"/>
          <p:cNvSpPr>
            <a:spLocks noGrp="1"/>
          </p:cNvSpPr>
          <p:nvPr>
            <p:ph sz="half" idx="2"/>
          </p:nvPr>
        </p:nvSpPr>
        <p:spPr/>
        <p:txBody>
          <a:bodyPr/>
          <a:lstStyle/>
          <a:p>
            <a:endParaRPr lang="en-TT"/>
          </a:p>
        </p:txBody>
      </p:sp>
    </p:spTree>
    <p:extLst>
      <p:ext uri="{BB962C8B-B14F-4D97-AF65-F5344CB8AC3E}">
        <p14:creationId xmlns:p14="http://schemas.microsoft.com/office/powerpoint/2010/main" val="424879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TT" dirty="0"/>
          </a:p>
        </p:txBody>
      </p:sp>
      <p:sp>
        <p:nvSpPr>
          <p:cNvPr id="3" name="Content Placeholder 2"/>
          <p:cNvSpPr>
            <a:spLocks noGrp="1"/>
          </p:cNvSpPr>
          <p:nvPr>
            <p:ph sz="half" idx="1"/>
          </p:nvPr>
        </p:nvSpPr>
        <p:spPr/>
        <p:txBody>
          <a:bodyPr>
            <a:normAutofit fontScale="92500" lnSpcReduction="10000"/>
          </a:bodyPr>
          <a:lstStyle/>
          <a:p>
            <a:r>
              <a:rPr lang="en-US" dirty="0" smtClean="0"/>
              <a:t>Health ministry within Seventh-day Adventism is very integral and beneficial</a:t>
            </a:r>
          </a:p>
          <a:p>
            <a:r>
              <a:rPr lang="en-US" dirty="0" smtClean="0"/>
              <a:t>We weren’t always health conscious, however, God used Sis White to help, in a tremendous manner, to bring health to the forefront of Adventism.</a:t>
            </a:r>
          </a:p>
          <a:p>
            <a:r>
              <a:rPr lang="en-US" dirty="0" smtClean="0"/>
              <a:t>Today the church operates a rather robust health network and </a:t>
            </a:r>
            <a:r>
              <a:rPr lang="en-US" smtClean="0"/>
              <a:t>its overall health message is a blessing to millions.</a:t>
            </a:r>
            <a:endParaRPr lang="en-TT"/>
          </a:p>
        </p:txBody>
      </p:sp>
      <p:sp>
        <p:nvSpPr>
          <p:cNvPr id="4" name="Content Placeholder 3"/>
          <p:cNvSpPr>
            <a:spLocks noGrp="1"/>
          </p:cNvSpPr>
          <p:nvPr>
            <p:ph sz="half" idx="2"/>
          </p:nvPr>
        </p:nvSpPr>
        <p:spPr/>
        <p:txBody>
          <a:bodyPr>
            <a:normAutofit fontScale="92500" lnSpcReduction="10000"/>
          </a:bodyPr>
          <a:lstStyle/>
          <a:p>
            <a:endParaRPr lang="en-TT"/>
          </a:p>
        </p:txBody>
      </p:sp>
    </p:spTree>
    <p:extLst>
      <p:ext uri="{BB962C8B-B14F-4D97-AF65-F5344CB8AC3E}">
        <p14:creationId xmlns:p14="http://schemas.microsoft.com/office/powerpoint/2010/main" val="242127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TT" dirty="0"/>
          </a:p>
        </p:txBody>
      </p:sp>
      <p:sp>
        <p:nvSpPr>
          <p:cNvPr id="3" name="Content Placeholder 2"/>
          <p:cNvSpPr>
            <a:spLocks noGrp="1"/>
          </p:cNvSpPr>
          <p:nvPr>
            <p:ph idx="1"/>
          </p:nvPr>
        </p:nvSpPr>
        <p:spPr/>
        <p:txBody>
          <a:bodyPr>
            <a:normAutofit fontScale="92500" lnSpcReduction="10000"/>
          </a:bodyPr>
          <a:lstStyle/>
          <a:p>
            <a:r>
              <a:rPr lang="en-US" dirty="0" smtClean="0"/>
              <a:t>This presentation looks, briefly at that too, at the history of the health message within Seventh-day Adventism.</a:t>
            </a:r>
          </a:p>
          <a:p>
            <a:r>
              <a:rPr lang="en-US" dirty="0" smtClean="0"/>
              <a:t>At the end of this presentation participants should be able to:</a:t>
            </a:r>
          </a:p>
          <a:p>
            <a:r>
              <a:rPr lang="en-US" dirty="0" smtClean="0"/>
              <a:t>Identify the attending circumstances within which the SDA health message was developed.</a:t>
            </a:r>
          </a:p>
          <a:p>
            <a:r>
              <a:rPr lang="en-US" dirty="0" smtClean="0"/>
              <a:t>Be familiar with the names of some of the major players at the onset of the SDA health message.</a:t>
            </a:r>
          </a:p>
          <a:p>
            <a:r>
              <a:rPr lang="en-US" dirty="0" smtClean="0"/>
              <a:t>Have a deeper appreciation for the role of Ellen G. White in guiding the development of the SDA health message</a:t>
            </a:r>
          </a:p>
          <a:p>
            <a:r>
              <a:rPr lang="en-US" dirty="0" smtClean="0"/>
              <a:t>Have greater confidence in our health message</a:t>
            </a:r>
          </a:p>
          <a:p>
            <a:r>
              <a:rPr lang="en-US" dirty="0" smtClean="0"/>
              <a:t>Share with others the rich history of the SDA health message</a:t>
            </a:r>
          </a:p>
          <a:p>
            <a:pPr marL="457200" lvl="1" indent="0">
              <a:buNone/>
            </a:pPr>
            <a:endParaRPr lang="en-TT" dirty="0"/>
          </a:p>
        </p:txBody>
      </p:sp>
    </p:spTree>
    <p:extLst>
      <p:ext uri="{BB962C8B-B14F-4D97-AF65-F5344CB8AC3E}">
        <p14:creationId xmlns:p14="http://schemas.microsoft.com/office/powerpoint/2010/main" val="135868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to SDA Health Ministry Development</a:t>
            </a:r>
            <a:endParaRPr lang="en-TT" dirty="0"/>
          </a:p>
        </p:txBody>
      </p:sp>
      <p:sp>
        <p:nvSpPr>
          <p:cNvPr id="3" name="Content Placeholder 2"/>
          <p:cNvSpPr>
            <a:spLocks noGrp="1"/>
          </p:cNvSpPr>
          <p:nvPr>
            <p:ph sz="half" idx="1"/>
          </p:nvPr>
        </p:nvSpPr>
        <p:spPr/>
        <p:txBody>
          <a:bodyPr>
            <a:normAutofit fontScale="92500" lnSpcReduction="20000"/>
          </a:bodyPr>
          <a:lstStyle/>
          <a:p>
            <a:r>
              <a:rPr lang="en-US" dirty="0" smtClean="0"/>
              <a:t>The “good old days were terrible!”</a:t>
            </a:r>
          </a:p>
          <a:p>
            <a:r>
              <a:rPr lang="en-US" dirty="0" smtClean="0"/>
              <a:t>Common health practices were, well, unhealthy.</a:t>
            </a:r>
          </a:p>
          <a:p>
            <a:r>
              <a:rPr lang="en-US" dirty="0" smtClean="0"/>
              <a:t>A number of medications were poison.</a:t>
            </a:r>
          </a:p>
          <a:p>
            <a:r>
              <a:rPr lang="en-US" dirty="0" smtClean="0"/>
              <a:t>Hospitals were places where you go to die.</a:t>
            </a:r>
          </a:p>
          <a:p>
            <a:r>
              <a:rPr lang="en-US" dirty="0" smtClean="0"/>
              <a:t>Poor hygiene </a:t>
            </a:r>
          </a:p>
          <a:p>
            <a:r>
              <a:rPr lang="en-US" dirty="0" smtClean="0"/>
              <a:t>Lack of understanding of the causes of diseases</a:t>
            </a:r>
          </a:p>
          <a:p>
            <a:r>
              <a:rPr lang="en-US" dirty="0" smtClean="0"/>
              <a:t>High infant mortality and low life expectancy. </a:t>
            </a:r>
            <a:endParaRPr lang="en-TT" dirty="0"/>
          </a:p>
        </p:txBody>
      </p:sp>
      <p:sp>
        <p:nvSpPr>
          <p:cNvPr id="4" name="Content Placeholder 3"/>
          <p:cNvSpPr>
            <a:spLocks noGrp="1"/>
          </p:cNvSpPr>
          <p:nvPr>
            <p:ph sz="half" idx="2"/>
          </p:nvPr>
        </p:nvSpPr>
        <p:spPr/>
        <p:txBody>
          <a:bodyPr>
            <a:normAutofit fontScale="92500" lnSpcReduction="20000"/>
          </a:bodyPr>
          <a:lstStyle/>
          <a:p>
            <a:endParaRPr lang="en-TT" dirty="0"/>
          </a:p>
        </p:txBody>
      </p:sp>
    </p:spTree>
    <p:extLst>
      <p:ext uri="{BB962C8B-B14F-4D97-AF65-F5344CB8AC3E}">
        <p14:creationId xmlns:p14="http://schemas.microsoft.com/office/powerpoint/2010/main" val="388406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Moves to Change</a:t>
            </a:r>
            <a:endParaRPr lang="en-TT" dirty="0"/>
          </a:p>
        </p:txBody>
      </p:sp>
      <p:sp>
        <p:nvSpPr>
          <p:cNvPr id="3" name="Content Placeholder 2"/>
          <p:cNvSpPr>
            <a:spLocks noGrp="1"/>
          </p:cNvSpPr>
          <p:nvPr>
            <p:ph sz="half" idx="1"/>
          </p:nvPr>
        </p:nvSpPr>
        <p:spPr/>
        <p:txBody>
          <a:bodyPr/>
          <a:lstStyle/>
          <a:p>
            <a:r>
              <a:rPr lang="en-US" dirty="0" smtClean="0"/>
              <a:t>One of the strong impulses in mid-19</a:t>
            </a:r>
            <a:r>
              <a:rPr lang="en-US" baseline="30000" dirty="0" smtClean="0"/>
              <a:t>th</a:t>
            </a:r>
            <a:r>
              <a:rPr lang="en-US" dirty="0" smtClean="0"/>
              <a:t> century America was reform. </a:t>
            </a:r>
          </a:p>
          <a:p>
            <a:r>
              <a:rPr lang="en-US" dirty="0" smtClean="0"/>
              <a:t>Health was one of the areas where reform was needed and there were moves in that direction.</a:t>
            </a:r>
          </a:p>
          <a:p>
            <a:pPr marL="0" indent="0">
              <a:buNone/>
            </a:pPr>
            <a:endParaRPr lang="en-US" dirty="0" smtClean="0"/>
          </a:p>
          <a:p>
            <a:endParaRPr lang="en-TT" dirty="0"/>
          </a:p>
        </p:txBody>
      </p:sp>
      <p:sp>
        <p:nvSpPr>
          <p:cNvPr id="4" name="Content Placeholder 3"/>
          <p:cNvSpPr>
            <a:spLocks noGrp="1"/>
          </p:cNvSpPr>
          <p:nvPr>
            <p:ph sz="half" idx="2"/>
          </p:nvPr>
        </p:nvSpPr>
        <p:spPr/>
        <p:txBody>
          <a:bodyPr/>
          <a:lstStyle/>
          <a:p>
            <a:endParaRPr lang="en-TT"/>
          </a:p>
        </p:txBody>
      </p:sp>
    </p:spTree>
    <p:extLst>
      <p:ext uri="{BB962C8B-B14F-4D97-AF65-F5344CB8AC3E}">
        <p14:creationId xmlns:p14="http://schemas.microsoft.com/office/powerpoint/2010/main" val="401416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Moves to Change</a:t>
            </a:r>
            <a:endParaRPr lang="en-TT" dirty="0"/>
          </a:p>
        </p:txBody>
      </p:sp>
      <p:sp>
        <p:nvSpPr>
          <p:cNvPr id="3" name="Content Placeholder 2"/>
          <p:cNvSpPr>
            <a:spLocks noGrp="1"/>
          </p:cNvSpPr>
          <p:nvPr>
            <p:ph sz="half" idx="1"/>
          </p:nvPr>
        </p:nvSpPr>
        <p:spPr/>
        <p:txBody>
          <a:bodyPr>
            <a:normAutofit lnSpcReduction="10000"/>
          </a:bodyPr>
          <a:lstStyle/>
          <a:p>
            <a:r>
              <a:rPr lang="en-US" dirty="0" smtClean="0"/>
              <a:t>Sylvester Graham</a:t>
            </a:r>
          </a:p>
          <a:p>
            <a:r>
              <a:rPr lang="en-US" dirty="0" smtClean="0"/>
              <a:t>He was an advocate for dietary reform. </a:t>
            </a:r>
          </a:p>
          <a:p>
            <a:r>
              <a:rPr lang="en-US" dirty="0" smtClean="0"/>
              <a:t>He promoted the use of whole grain products.</a:t>
            </a:r>
          </a:p>
          <a:p>
            <a:r>
              <a:rPr lang="en-US" dirty="0" smtClean="0"/>
              <a:t>Promoted vegetarianism. </a:t>
            </a:r>
          </a:p>
          <a:p>
            <a:r>
              <a:rPr lang="en-US" dirty="0" smtClean="0"/>
              <a:t>A strong supporter of the temperance movement.</a:t>
            </a:r>
          </a:p>
          <a:p>
            <a:r>
              <a:rPr lang="en-US" dirty="0" smtClean="0"/>
              <a:t>Invented Graham flour, Graham bread and Graham crackers.</a:t>
            </a:r>
          </a:p>
          <a:p>
            <a:endParaRPr lang="en-TT" dirty="0"/>
          </a:p>
        </p:txBody>
      </p:sp>
      <p:pic>
        <p:nvPicPr>
          <p:cNvPr id="1026" name="Picture 2" descr="Sylvester Graham | Health Reform, Vegetarianism &amp; Temperance ..."/>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07617" y="1825625"/>
            <a:ext cx="391076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80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Moves to Change</a:t>
            </a:r>
            <a:endParaRPr lang="en-TT" dirty="0"/>
          </a:p>
        </p:txBody>
      </p:sp>
      <p:sp>
        <p:nvSpPr>
          <p:cNvPr id="3" name="Content Placeholder 2"/>
          <p:cNvSpPr>
            <a:spLocks noGrp="1"/>
          </p:cNvSpPr>
          <p:nvPr>
            <p:ph sz="half" idx="1"/>
          </p:nvPr>
        </p:nvSpPr>
        <p:spPr/>
        <p:txBody>
          <a:bodyPr>
            <a:normAutofit fontScale="92500" lnSpcReduction="20000"/>
          </a:bodyPr>
          <a:lstStyle/>
          <a:p>
            <a:r>
              <a:rPr lang="en-US" dirty="0" smtClean="0"/>
              <a:t>James C. Jackson</a:t>
            </a:r>
          </a:p>
          <a:p>
            <a:r>
              <a:rPr lang="en-US" dirty="0" smtClean="0"/>
              <a:t>Promoted dress reform—which was mainly targeting reform in women’s clothing.</a:t>
            </a:r>
          </a:p>
          <a:p>
            <a:r>
              <a:rPr lang="en-US" dirty="0" smtClean="0"/>
              <a:t>Invented </a:t>
            </a:r>
            <a:r>
              <a:rPr lang="en-US" dirty="0" err="1" smtClean="0"/>
              <a:t>granula</a:t>
            </a:r>
            <a:r>
              <a:rPr lang="en-US" dirty="0" smtClean="0"/>
              <a:t>—yes, you heard it right.</a:t>
            </a:r>
          </a:p>
          <a:p>
            <a:r>
              <a:rPr lang="en-US" dirty="0" smtClean="0"/>
              <a:t>Operated a hydropathic cure, Our Home on the Hillside, in Dansville, NY.</a:t>
            </a:r>
          </a:p>
          <a:p>
            <a:r>
              <a:rPr lang="en-US" dirty="0" smtClean="0"/>
              <a:t>In the early 1860s several prominent SDA leaders received treatment there. </a:t>
            </a:r>
            <a:endParaRPr lang="en-TT" dirty="0"/>
          </a:p>
        </p:txBody>
      </p:sp>
      <p:pic>
        <p:nvPicPr>
          <p:cNvPr id="2050" name="Picture 2" descr="Jackson, James Caleb - Freethought Trail - New Yor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28654"/>
            <a:ext cx="5181600" cy="414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2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Moves to Change</a:t>
            </a:r>
            <a:endParaRPr lang="en-TT" dirty="0"/>
          </a:p>
        </p:txBody>
      </p:sp>
      <p:sp>
        <p:nvSpPr>
          <p:cNvPr id="3" name="Content Placeholder 2"/>
          <p:cNvSpPr>
            <a:spLocks noGrp="1"/>
          </p:cNvSpPr>
          <p:nvPr>
            <p:ph sz="half" idx="1"/>
          </p:nvPr>
        </p:nvSpPr>
        <p:spPr/>
        <p:txBody>
          <a:bodyPr>
            <a:normAutofit lnSpcReduction="10000"/>
          </a:bodyPr>
          <a:lstStyle/>
          <a:p>
            <a:r>
              <a:rPr lang="en-US" dirty="0" smtClean="0"/>
              <a:t>He was the first head of the Western Health Reform Institute—more on this later.</a:t>
            </a:r>
          </a:p>
          <a:p>
            <a:r>
              <a:rPr lang="en-US" dirty="0" smtClean="0"/>
              <a:t>Served as the editor of the </a:t>
            </a:r>
            <a:r>
              <a:rPr lang="en-US" i="1" dirty="0" smtClean="0"/>
              <a:t>Health Reformer</a:t>
            </a:r>
            <a:r>
              <a:rPr lang="en-US" dirty="0" smtClean="0"/>
              <a:t> from 1866-1868.</a:t>
            </a:r>
          </a:p>
          <a:p>
            <a:r>
              <a:rPr lang="en-US" dirty="0" smtClean="0"/>
              <a:t>Lay spent time, before 1866, as a staff member of Our Home on the Hillside.</a:t>
            </a:r>
          </a:p>
          <a:p>
            <a:r>
              <a:rPr lang="en-US" dirty="0" smtClean="0"/>
              <a:t>In later life he held ministerial credentials. </a:t>
            </a:r>
            <a:endParaRPr lang="en-TT" dirty="0"/>
          </a:p>
        </p:txBody>
      </p:sp>
      <p:pic>
        <p:nvPicPr>
          <p:cNvPr id="3074" name="Picture 2" descr="Dr. Horatio S. Lay | Adventist Digital Librar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5931" y="1825625"/>
            <a:ext cx="45023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Excitement!</a:t>
            </a:r>
            <a:endParaRPr lang="en-TT" dirty="0"/>
          </a:p>
        </p:txBody>
      </p:sp>
      <p:sp>
        <p:nvSpPr>
          <p:cNvPr id="3" name="Content Placeholder 2"/>
          <p:cNvSpPr>
            <a:spLocks noGrp="1"/>
          </p:cNvSpPr>
          <p:nvPr>
            <p:ph sz="half" idx="1"/>
          </p:nvPr>
        </p:nvSpPr>
        <p:spPr/>
        <p:txBody>
          <a:bodyPr>
            <a:normAutofit lnSpcReduction="10000"/>
          </a:bodyPr>
          <a:lstStyle/>
          <a:p>
            <a:r>
              <a:rPr lang="en-US" dirty="0" smtClean="0"/>
              <a:t>June 6, 1863 Ellen White received her first comprehensive health reform vision.</a:t>
            </a:r>
          </a:p>
          <a:p>
            <a:r>
              <a:rPr lang="en-US" dirty="0" smtClean="0"/>
              <a:t>“I   </a:t>
            </a:r>
            <a:r>
              <a:rPr lang="en-US" dirty="0"/>
              <a:t>saw   that   now   we   should   take   special   care   of   the   health  God has given us, for our work was not yet done. Our testimony must yet be borne and would have influence</a:t>
            </a:r>
            <a:r>
              <a:rPr lang="en-US" dirty="0" smtClean="0"/>
              <a:t>.”</a:t>
            </a:r>
          </a:p>
          <a:p>
            <a:r>
              <a:rPr lang="en-US" dirty="0" smtClean="0"/>
              <a:t>Health reform was needed within Adventism.</a:t>
            </a:r>
            <a:endParaRPr lang="en-TT" dirty="0"/>
          </a:p>
        </p:txBody>
      </p:sp>
      <p:pic>
        <p:nvPicPr>
          <p:cNvPr id="5" name="Picture 2" descr="F:\DCIM\103NIKON\DSCN1726.JPG"/>
          <p:cNvPicPr>
            <a:picLocks noGrp="1" noChangeAspect="1" noChangeArrowheads="1"/>
          </p:cNvPicPr>
          <p:nvPr>
            <p:ph sz="half" idx="2"/>
          </p:nvPr>
        </p:nvPicPr>
        <p:blipFill>
          <a:blip r:embed="rId2" cstate="print"/>
          <a:srcRect/>
          <a:stretch>
            <a:fillRect/>
          </a:stretch>
        </p:blipFill>
        <p:spPr bwMode="auto">
          <a:xfrm>
            <a:off x="6731717" y="1825625"/>
            <a:ext cx="4062566" cy="4351338"/>
          </a:xfrm>
          <a:prstGeom prst="rect">
            <a:avLst/>
          </a:prstGeom>
          <a:noFill/>
        </p:spPr>
      </p:pic>
    </p:spTree>
    <p:extLst>
      <p:ext uri="{BB962C8B-B14F-4D97-AF65-F5344CB8AC3E}">
        <p14:creationId xmlns:p14="http://schemas.microsoft.com/office/powerpoint/2010/main" val="342380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Excitement!</a:t>
            </a:r>
            <a:endParaRPr lang="en-TT" dirty="0"/>
          </a:p>
        </p:txBody>
      </p:sp>
      <p:sp>
        <p:nvSpPr>
          <p:cNvPr id="3" name="Content Placeholder 2"/>
          <p:cNvSpPr>
            <a:spLocks noGrp="1"/>
          </p:cNvSpPr>
          <p:nvPr>
            <p:ph sz="half" idx="1"/>
          </p:nvPr>
        </p:nvSpPr>
        <p:spPr/>
        <p:txBody>
          <a:bodyPr>
            <a:normAutofit fontScale="92500" lnSpcReduction="20000"/>
          </a:bodyPr>
          <a:lstStyle/>
          <a:p>
            <a:r>
              <a:rPr lang="en-US"/>
              <a:t>“I saw that it was a sacred duty to attend to our health, and arouse others to their duty. </a:t>
            </a:r>
            <a:r>
              <a:rPr lang="en-US" dirty="0"/>
              <a:t>... We have a duty to speak, to come out against intemperance of every kind—intemperance in working, in eating, in drinking, in drugging—and then point them to God’s great medicine: water, pure soft water, for diseases, for health, for cleanliness, for luxury. ... I saw that we should not be silent upon the subject of health, but should wake up minds to the subject.”—E. G. White </a:t>
            </a:r>
            <a:r>
              <a:rPr lang="en-US" dirty="0">
                <a:hlinkClick r:id="rId2"/>
              </a:rPr>
              <a:t>Letter 4, 1863</a:t>
            </a:r>
            <a:r>
              <a:rPr lang="en-US" dirty="0"/>
              <a:t>. </a:t>
            </a:r>
            <a:endParaRPr lang="en-TT"/>
          </a:p>
        </p:txBody>
      </p:sp>
      <p:pic>
        <p:nvPicPr>
          <p:cNvPr id="4098" name="Picture 2" descr="White, Ellen G(ould) [Harmon] (1827-1915) | History of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32354" y="1825625"/>
            <a:ext cx="34612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96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2990</TotalTime>
  <Words>832</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History of the Health Message in the SDA Church </vt:lpstr>
      <vt:lpstr>Introduction </vt:lpstr>
      <vt:lpstr>Background to SDA Health Ministry Development</vt:lpstr>
      <vt:lpstr>Moves to Change</vt:lpstr>
      <vt:lpstr>Moves to Change</vt:lpstr>
      <vt:lpstr>Moves to Change</vt:lpstr>
      <vt:lpstr>Moves to Change</vt:lpstr>
      <vt:lpstr>Excitement!</vt:lpstr>
      <vt:lpstr>Excitement!</vt:lpstr>
      <vt:lpstr>Health, Or How To Live</vt:lpstr>
      <vt:lpstr>More Excitement! Arise and Build</vt:lpstr>
      <vt:lpstr>More Excitement! Arise and Build</vt:lpstr>
      <vt:lpstr>Things are Getting Better</vt:lpstr>
      <vt:lpstr>Things are Getting Better</vt:lpstr>
      <vt:lpstr>Good Healthy Reading</vt:lpstr>
      <vt:lpstr>Good Healthy Reading</vt:lpstr>
      <vt:lpstr>Institutions </vt:lpstr>
      <vt:lpstr>Some Benefits</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the Health Message in the SDA Church </dc:title>
  <dc:creator>marshallc</dc:creator>
  <cp:lastModifiedBy>marshallc</cp:lastModifiedBy>
  <cp:revision>25</cp:revision>
  <dcterms:created xsi:type="dcterms:W3CDTF">2024-01-17T04:26:33Z</dcterms:created>
  <dcterms:modified xsi:type="dcterms:W3CDTF">2024-01-19T06:16:48Z</dcterms:modified>
</cp:coreProperties>
</file>